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Lst>
  <p:notesMasterIdLst>
    <p:notesMasterId r:id="rId45"/>
  </p:notesMasterIdLst>
  <p:sldIdLst>
    <p:sldId id="498" r:id="rId2"/>
    <p:sldId id="496" r:id="rId3"/>
    <p:sldId id="595" r:id="rId4"/>
    <p:sldId id="577" r:id="rId5"/>
    <p:sldId id="578" r:id="rId6"/>
    <p:sldId id="574" r:id="rId7"/>
    <p:sldId id="575" r:id="rId8"/>
    <p:sldId id="576" r:id="rId9"/>
    <p:sldId id="555" r:id="rId10"/>
    <p:sldId id="531" r:id="rId11"/>
    <p:sldId id="579" r:id="rId12"/>
    <p:sldId id="580" r:id="rId13"/>
    <p:sldId id="581" r:id="rId14"/>
    <p:sldId id="582" r:id="rId15"/>
    <p:sldId id="587" r:id="rId16"/>
    <p:sldId id="584" r:id="rId17"/>
    <p:sldId id="585" r:id="rId18"/>
    <p:sldId id="586" r:id="rId19"/>
    <p:sldId id="495" r:id="rId20"/>
    <p:sldId id="597" r:id="rId21"/>
    <p:sldId id="604" r:id="rId22"/>
    <p:sldId id="603" r:id="rId23"/>
    <p:sldId id="499" r:id="rId24"/>
    <p:sldId id="538" r:id="rId25"/>
    <p:sldId id="539" r:id="rId26"/>
    <p:sldId id="558" r:id="rId27"/>
    <p:sldId id="559" r:id="rId28"/>
    <p:sldId id="560" r:id="rId29"/>
    <p:sldId id="561" r:id="rId30"/>
    <p:sldId id="562" r:id="rId31"/>
    <p:sldId id="563" r:id="rId32"/>
    <p:sldId id="564" r:id="rId33"/>
    <p:sldId id="565" r:id="rId34"/>
    <p:sldId id="566" r:id="rId35"/>
    <p:sldId id="505" r:id="rId36"/>
    <p:sldId id="506" r:id="rId37"/>
    <p:sldId id="606" r:id="rId38"/>
    <p:sldId id="588" r:id="rId39"/>
    <p:sldId id="599" r:id="rId40"/>
    <p:sldId id="594" r:id="rId41"/>
    <p:sldId id="602" r:id="rId42"/>
    <p:sldId id="605" r:id="rId43"/>
    <p:sldId id="524" r:id="rId44"/>
  </p:sldIdLst>
  <p:sldSz cx="9144000" cy="6858000" type="screen4x3"/>
  <p:notesSz cx="6858000" cy="9144000"/>
  <p:defaultTextStyle>
    <a:defPPr>
      <a:defRPr lang="es-ES"/>
    </a:defPPr>
    <a:lvl1pPr algn="l" rtl="0" fontAlgn="base">
      <a:spcBef>
        <a:spcPct val="20000"/>
      </a:spcBef>
      <a:spcAft>
        <a:spcPct val="0"/>
      </a:spcAft>
      <a:buClr>
        <a:schemeClr val="accent2"/>
      </a:buClr>
      <a:buSzPct val="80000"/>
      <a:buFont typeface="Wingdings" pitchFamily="2" charset="2"/>
      <a:defRPr sz="1600" kern="1200">
        <a:solidFill>
          <a:schemeClr val="tx1"/>
        </a:solidFill>
        <a:latin typeface="Arial" charset="0"/>
        <a:ea typeface="+mn-ea"/>
        <a:cs typeface="Arial" charset="0"/>
      </a:defRPr>
    </a:lvl1pPr>
    <a:lvl2pPr marL="457200" algn="l" rtl="0" fontAlgn="base">
      <a:spcBef>
        <a:spcPct val="20000"/>
      </a:spcBef>
      <a:spcAft>
        <a:spcPct val="0"/>
      </a:spcAft>
      <a:buClr>
        <a:schemeClr val="accent2"/>
      </a:buClr>
      <a:buSzPct val="80000"/>
      <a:buFont typeface="Wingdings" pitchFamily="2" charset="2"/>
      <a:defRPr sz="1600" kern="1200">
        <a:solidFill>
          <a:schemeClr val="tx1"/>
        </a:solidFill>
        <a:latin typeface="Arial" charset="0"/>
        <a:ea typeface="+mn-ea"/>
        <a:cs typeface="Arial" charset="0"/>
      </a:defRPr>
    </a:lvl2pPr>
    <a:lvl3pPr marL="914400" algn="l" rtl="0" fontAlgn="base">
      <a:spcBef>
        <a:spcPct val="20000"/>
      </a:spcBef>
      <a:spcAft>
        <a:spcPct val="0"/>
      </a:spcAft>
      <a:buClr>
        <a:schemeClr val="accent2"/>
      </a:buClr>
      <a:buSzPct val="80000"/>
      <a:buFont typeface="Wingdings" pitchFamily="2" charset="2"/>
      <a:defRPr sz="1600" kern="1200">
        <a:solidFill>
          <a:schemeClr val="tx1"/>
        </a:solidFill>
        <a:latin typeface="Arial" charset="0"/>
        <a:ea typeface="+mn-ea"/>
        <a:cs typeface="Arial" charset="0"/>
      </a:defRPr>
    </a:lvl3pPr>
    <a:lvl4pPr marL="1371600" algn="l" rtl="0" fontAlgn="base">
      <a:spcBef>
        <a:spcPct val="20000"/>
      </a:spcBef>
      <a:spcAft>
        <a:spcPct val="0"/>
      </a:spcAft>
      <a:buClr>
        <a:schemeClr val="accent2"/>
      </a:buClr>
      <a:buSzPct val="80000"/>
      <a:buFont typeface="Wingdings" pitchFamily="2" charset="2"/>
      <a:defRPr sz="1600" kern="1200">
        <a:solidFill>
          <a:schemeClr val="tx1"/>
        </a:solidFill>
        <a:latin typeface="Arial" charset="0"/>
        <a:ea typeface="+mn-ea"/>
        <a:cs typeface="Arial" charset="0"/>
      </a:defRPr>
    </a:lvl4pPr>
    <a:lvl5pPr marL="1828800" algn="l" rtl="0" fontAlgn="base">
      <a:spcBef>
        <a:spcPct val="20000"/>
      </a:spcBef>
      <a:spcAft>
        <a:spcPct val="0"/>
      </a:spcAft>
      <a:buClr>
        <a:schemeClr val="accent2"/>
      </a:buClr>
      <a:buSzPct val="80000"/>
      <a:buFont typeface="Wingdings" pitchFamily="2" charset="2"/>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CCFF"/>
    <a:srgbClr val="CCECFF"/>
    <a:srgbClr val="00CCFF"/>
    <a:srgbClr val="DDDDDD"/>
    <a:srgbClr val="FFFFF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1" autoAdjust="0"/>
    <p:restoredTop sz="94651" autoAdjust="0"/>
  </p:normalViewPr>
  <p:slideViewPr>
    <p:cSldViewPr>
      <p:cViewPr>
        <p:scale>
          <a:sx n="100" d="100"/>
          <a:sy n="100" d="100"/>
        </p:scale>
        <p:origin x="-2730" y="-366"/>
      </p:cViewPr>
      <p:guideLst>
        <p:guide orient="horz" pos="2160"/>
        <p:guide pos="2880"/>
      </p:guideLst>
    </p:cSldViewPr>
  </p:slideViewPr>
  <p:notesTextViewPr>
    <p:cViewPr>
      <p:scale>
        <a:sx n="75" d="100"/>
        <a:sy n="75"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latin typeface="Arial" charset="0"/>
                <a:cs typeface="+mn-cs"/>
              </a:defRPr>
            </a:lvl1pPr>
          </a:lstStyle>
          <a:p>
            <a:pPr>
              <a:defRPr/>
            </a:pPr>
            <a:endParaRPr lang="es-E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endParaRPr lang="es-E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atin typeface="Arial" charset="0"/>
                <a:cs typeface="+mn-cs"/>
              </a:defRPr>
            </a:lvl1pPr>
          </a:lstStyle>
          <a:p>
            <a:pPr>
              <a:defRPr/>
            </a:pPr>
            <a:endParaRPr lang="es-E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022D922-53E0-4F89-B65E-EBEBE5E7A8F8}"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130425"/>
            <a:ext cx="7772400" cy="1470025"/>
          </a:xfrm>
        </p:spPr>
        <p:txBody>
          <a:bodyPr/>
          <a:lstStyle>
            <a:lvl1pPr algn="ctr">
              <a:defRPr/>
            </a:lvl1pPr>
          </a:lstStyle>
          <a:p>
            <a:r>
              <a:rPr lang="es-ES" smtClean="0"/>
              <a:t>Haga clic para modificar el estilo de título del patrón</a:t>
            </a:r>
            <a:endParaRPr lang="en-US"/>
          </a:p>
        </p:txBody>
      </p:sp>
      <p:sp>
        <p:nvSpPr>
          <p:cNvPr id="21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CB9121D-8DC0-46FA-9201-619B0DA59963}"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CBA9BF9-AA12-4DB8-80F0-539C7B72F076}"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1D4D7B0-AF18-41ED-B7D8-8BEAD69C87B4}"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457200"/>
            <a:ext cx="8229600" cy="5410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32F49079-61F5-4EE3-8FCA-5EE7700721EF}"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952A06C-0C60-4325-B432-00288291BCBE}"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49E57C0-3967-4C97-9E50-19B146AF8E70}"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F866985-1C29-44ED-9C19-947373B0B090}"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E0105D5-9929-4B86-AB26-86B8BA1B9658}"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D57D710-9DC5-4BD5-BA58-1DD01C464C3A}"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6548620B-D2D2-4FBF-BF32-9FAD584D4EA5}"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36CF807-9C31-427F-8C48-2326B8D65EA7}"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53DAACF-B99F-4707-B0BF-EB91FC17896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30711787-7F40-4E83-9033-4671B36FE68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youtube.com/watch?v=UeMvk7U5ZM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researchgate.net/institution/Illinois_Institute_of_Technology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mailto:eserrano@surcis.com" TargetMode="External"/><Relationship Id="rId2" Type="http://schemas.openxmlformats.org/officeDocument/2006/relationships/hyperlink" Target="mailto:surcis@surcis.com" TargetMode="External"/><Relationship Id="rId1" Type="http://schemas.openxmlformats.org/officeDocument/2006/relationships/slideLayout" Target="../slideLayouts/slideLayout12.xml"/><Relationship Id="rId4" Type="http://schemas.openxmlformats.org/officeDocument/2006/relationships/hyperlink" Target="http://www.surci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UeMvk7U5ZMo"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Marcador de número de diapositiva"/>
          <p:cNvSpPr>
            <a:spLocks noGrp="1"/>
          </p:cNvSpPr>
          <p:nvPr>
            <p:ph type="sldNum" sz="quarter" idx="12"/>
          </p:nvPr>
        </p:nvSpPr>
        <p:spPr>
          <a:noFill/>
        </p:spPr>
        <p:txBody>
          <a:bodyPr/>
          <a:lstStyle/>
          <a:p>
            <a:fld id="{5065A1FC-9D01-4138-AD41-6AD72B7085BD}" type="slidenum">
              <a:rPr lang="es-ES" smtClean="0"/>
              <a:pPr/>
              <a:t>1</a:t>
            </a:fld>
            <a:endParaRPr lang="es-ES" smtClean="0"/>
          </a:p>
        </p:txBody>
      </p:sp>
      <p:sp>
        <p:nvSpPr>
          <p:cNvPr id="27651" name="3 CuadroTexto"/>
          <p:cNvSpPr txBox="1">
            <a:spLocks noChangeArrowheads="1"/>
          </p:cNvSpPr>
          <p:nvPr/>
        </p:nvSpPr>
        <p:spPr bwMode="auto">
          <a:xfrm>
            <a:off x="611188" y="404813"/>
            <a:ext cx="7921625" cy="830262"/>
          </a:xfrm>
          <a:prstGeom prst="rect">
            <a:avLst/>
          </a:prstGeom>
          <a:solidFill>
            <a:srgbClr val="CCECFF"/>
          </a:solidFill>
          <a:ln w="9525">
            <a:solidFill>
              <a:srgbClr val="CCECFF"/>
            </a:solidFill>
            <a:miter lim="800000"/>
            <a:headEnd/>
            <a:tailEnd/>
          </a:ln>
        </p:spPr>
        <p:txBody>
          <a:bodyPr>
            <a:spAutoFit/>
          </a:bodyPr>
          <a:lstStyle/>
          <a:p>
            <a:pPr algn="ctr">
              <a:defRPr/>
            </a:pPr>
            <a:r>
              <a:rPr lang="es-ES_tradnl" sz="4800" b="1">
                <a:effectLst>
                  <a:outerShdw blurRad="38100" dist="38100" dir="2700000" algn="tl">
                    <a:srgbClr val="000000">
                      <a:alpha val="43137"/>
                    </a:srgbClr>
                  </a:outerShdw>
                </a:effectLst>
                <a:latin typeface="Verdana" pitchFamily="34" charset="0"/>
                <a:cs typeface="+mn-cs"/>
              </a:rPr>
              <a:t>BM Respirometry</a:t>
            </a:r>
            <a:endParaRPr lang="es-ES_tradnl" sz="4800" b="1" dirty="0">
              <a:effectLst>
                <a:outerShdw blurRad="38100" dist="38100" dir="2700000" algn="tl">
                  <a:srgbClr val="000000">
                    <a:alpha val="43137"/>
                  </a:srgbClr>
                </a:outerShdw>
              </a:effectLst>
              <a:latin typeface="Verdana" pitchFamily="34" charset="0"/>
              <a:cs typeface="+mn-cs"/>
            </a:endParaRPr>
          </a:p>
        </p:txBody>
      </p:sp>
      <p:pic>
        <p:nvPicPr>
          <p:cNvPr id="2052" name="Picture 5"/>
          <p:cNvPicPr>
            <a:picLocks noChangeAspect="1" noChangeArrowheads="1"/>
          </p:cNvPicPr>
          <p:nvPr/>
        </p:nvPicPr>
        <p:blipFill>
          <a:blip r:embed="rId2" cstate="print"/>
          <a:srcRect/>
          <a:stretch>
            <a:fillRect/>
          </a:stretch>
        </p:blipFill>
        <p:spPr bwMode="auto">
          <a:xfrm>
            <a:off x="4140200" y="5876925"/>
            <a:ext cx="952500" cy="352425"/>
          </a:xfrm>
          <a:prstGeom prst="rect">
            <a:avLst/>
          </a:prstGeom>
          <a:noFill/>
          <a:ln w="9525" algn="ctr">
            <a:noFill/>
            <a:miter lim="800000"/>
            <a:headEnd/>
            <a:tailEnd/>
          </a:ln>
        </p:spPr>
      </p:pic>
      <p:pic>
        <p:nvPicPr>
          <p:cNvPr id="2053" name="Picture 6"/>
          <p:cNvPicPr>
            <a:picLocks noChangeAspect="1" noChangeArrowheads="1"/>
          </p:cNvPicPr>
          <p:nvPr/>
        </p:nvPicPr>
        <p:blipFill>
          <a:blip r:embed="rId3" cstate="print"/>
          <a:srcRect/>
          <a:stretch>
            <a:fillRect/>
          </a:stretch>
        </p:blipFill>
        <p:spPr bwMode="auto">
          <a:xfrm>
            <a:off x="900113" y="1412875"/>
            <a:ext cx="7172325" cy="3671888"/>
          </a:xfrm>
          <a:prstGeom prst="rect">
            <a:avLst/>
          </a:prstGeom>
          <a:noFill/>
          <a:ln w="9525" algn="ctr">
            <a:noFill/>
            <a:miter lim="800000"/>
            <a:headEnd/>
            <a:tailEnd/>
          </a:ln>
        </p:spPr>
      </p:pic>
      <p:sp>
        <p:nvSpPr>
          <p:cNvPr id="2054" name="7 Rectángulo"/>
          <p:cNvSpPr>
            <a:spLocks noChangeArrowheads="1"/>
          </p:cNvSpPr>
          <p:nvPr/>
        </p:nvSpPr>
        <p:spPr bwMode="auto">
          <a:xfrm>
            <a:off x="2051050" y="5229225"/>
            <a:ext cx="5148263" cy="498475"/>
          </a:xfrm>
          <a:prstGeom prst="rect">
            <a:avLst/>
          </a:prstGeom>
          <a:noFill/>
          <a:ln w="9525">
            <a:noFill/>
            <a:miter lim="800000"/>
            <a:headEnd/>
            <a:tailEnd/>
          </a:ln>
        </p:spPr>
        <p:txBody>
          <a:bodyPr>
            <a:spAutoFit/>
          </a:bodyPr>
          <a:lstStyle/>
          <a:p>
            <a:pPr algn="ctr"/>
            <a:r>
              <a:rPr lang="es-ES_tradnl" sz="1200">
                <a:hlinkClick r:id="rId4"/>
              </a:rPr>
              <a:t>https://www.youtube.com/watch?v=UeMvk7U5ZMo</a:t>
            </a:r>
            <a:endParaRPr lang="es-ES_tradnl" sz="1200"/>
          </a:p>
          <a:p>
            <a:pPr algn="ctr"/>
            <a:endParaRPr lang="es-ES_tradnl" sz="1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número de diapositiva"/>
          <p:cNvSpPr>
            <a:spLocks noGrp="1"/>
          </p:cNvSpPr>
          <p:nvPr>
            <p:ph type="sldNum" sz="quarter" idx="12"/>
          </p:nvPr>
        </p:nvSpPr>
        <p:spPr>
          <a:noFill/>
        </p:spPr>
        <p:txBody>
          <a:bodyPr/>
          <a:lstStyle/>
          <a:p>
            <a:fld id="{6FF1F56C-E0B5-413A-A5E9-AAEBF9CF00F1}" type="slidenum">
              <a:rPr lang="es-ES" smtClean="0"/>
              <a:pPr/>
              <a:t>10</a:t>
            </a:fld>
            <a:endParaRPr lang="es-ES" smtClean="0"/>
          </a:p>
        </p:txBody>
      </p:sp>
      <p:sp>
        <p:nvSpPr>
          <p:cNvPr id="3" name="2 CuadroTexto"/>
          <p:cNvSpPr txBox="1"/>
          <p:nvPr/>
        </p:nvSpPr>
        <p:spPr>
          <a:xfrm>
            <a:off x="468313" y="115888"/>
            <a:ext cx="8207375" cy="523875"/>
          </a:xfrm>
          <a:prstGeom prst="rect">
            <a:avLst/>
          </a:prstGeom>
          <a:noFill/>
        </p:spPr>
        <p:txBody>
          <a:bodyPr>
            <a:spAutoFit/>
          </a:bodyPr>
          <a:lstStyle/>
          <a:p>
            <a:pPr algn="ctr">
              <a:defRPr/>
            </a:pPr>
            <a:r>
              <a:rPr lang="es-ES_tradnl" sz="2800" b="1">
                <a:latin typeface="Calibri" pitchFamily="34" charset="0"/>
                <a:cs typeface="+mn-cs"/>
              </a:rPr>
              <a:t>Operation modes and automatic parameters</a:t>
            </a:r>
            <a:endParaRPr lang="es-ES" sz="2800" b="1" dirty="0">
              <a:latin typeface="Calibri" pitchFamily="34" charset="0"/>
              <a:cs typeface="+mn-cs"/>
            </a:endParaRPr>
          </a:p>
        </p:txBody>
      </p:sp>
      <p:sp>
        <p:nvSpPr>
          <p:cNvPr id="5" name="4 CuadroTexto"/>
          <p:cNvSpPr txBox="1">
            <a:spLocks noChangeArrowheads="1"/>
          </p:cNvSpPr>
          <p:nvPr/>
        </p:nvSpPr>
        <p:spPr bwMode="auto">
          <a:xfrm>
            <a:off x="1979613" y="836613"/>
            <a:ext cx="6769100" cy="1416050"/>
          </a:xfrm>
          <a:prstGeom prst="rect">
            <a:avLst/>
          </a:prstGeom>
          <a:ln>
            <a:solidFill>
              <a:srgbClr val="00B0F0"/>
            </a:solidFill>
            <a:headEnd/>
            <a:tailEnd/>
          </a:ln>
        </p:spPr>
        <p:style>
          <a:lnRef idx="2">
            <a:schemeClr val="accent5"/>
          </a:lnRef>
          <a:fillRef idx="1">
            <a:schemeClr val="lt1"/>
          </a:fillRef>
          <a:effectRef idx="0">
            <a:schemeClr val="accent5"/>
          </a:effectRef>
          <a:fontRef idx="minor">
            <a:schemeClr val="dk1"/>
          </a:fontRef>
        </p:style>
        <p:txBody>
          <a:bodyPr>
            <a:spAutoFit/>
          </a:bodyPr>
          <a:lstStyle/>
          <a:p>
            <a:pPr>
              <a:defRPr/>
            </a:pPr>
            <a:r>
              <a:rPr lang="en-GB" sz="1400" b="1">
                <a:solidFill>
                  <a:srgbClr val="0070C0"/>
                </a:solidFill>
                <a:latin typeface="Calibri" pitchFamily="34" charset="0"/>
              </a:rPr>
              <a:t>OUR</a:t>
            </a:r>
            <a:r>
              <a:rPr lang="en-GB" sz="1400">
                <a:latin typeface="Calibri" pitchFamily="34" charset="0"/>
              </a:rPr>
              <a:t>:  </a:t>
            </a:r>
            <a:r>
              <a:rPr lang="en-GB" sz="1400" b="1">
                <a:latin typeface="Calibri" pitchFamily="34" charset="0"/>
              </a:rPr>
              <a:t>Oxygen Uptake Rate </a:t>
            </a:r>
            <a:r>
              <a:rPr lang="en-GB" sz="1400">
                <a:latin typeface="Calibri" pitchFamily="34" charset="0"/>
              </a:rPr>
              <a:t>(mg O</a:t>
            </a:r>
            <a:r>
              <a:rPr lang="en-GB" sz="1400" baseline="-20000">
                <a:latin typeface="Calibri" pitchFamily="34" charset="0"/>
              </a:rPr>
              <a:t>2</a:t>
            </a:r>
            <a:r>
              <a:rPr lang="en-GB" sz="1400">
                <a:latin typeface="Calibri" pitchFamily="34" charset="0"/>
              </a:rPr>
              <a:t>/l.h)</a:t>
            </a:r>
            <a:endParaRPr lang="es-ES" sz="1400">
              <a:latin typeface="Calibri" pitchFamily="34" charset="0"/>
            </a:endParaRPr>
          </a:p>
          <a:p>
            <a:pPr>
              <a:defRPr/>
            </a:pPr>
            <a:r>
              <a:rPr lang="en-GB" sz="1400">
                <a:latin typeface="Calibri" pitchFamily="34" charset="0"/>
              </a:rPr>
              <a:t>It measures the oxygen uptake rate for only one measurement or serial o measurements.</a:t>
            </a:r>
          </a:p>
          <a:p>
            <a:pPr>
              <a:defRPr/>
            </a:pPr>
            <a:endParaRPr lang="en-GB" sz="1200" b="1">
              <a:latin typeface="Calibri" pitchFamily="34" charset="0"/>
            </a:endParaRPr>
          </a:p>
          <a:p>
            <a:pPr>
              <a:defRPr/>
            </a:pPr>
            <a:r>
              <a:rPr lang="en-GB" sz="1400" b="1">
                <a:solidFill>
                  <a:srgbClr val="0070C0"/>
                </a:solidFill>
                <a:latin typeface="Calibri" pitchFamily="34" charset="0"/>
              </a:rPr>
              <a:t>SOUR</a:t>
            </a:r>
            <a:r>
              <a:rPr lang="en-GB" sz="1400">
                <a:latin typeface="Calibri" pitchFamily="34" charset="0"/>
              </a:rPr>
              <a:t>: </a:t>
            </a:r>
            <a:r>
              <a:rPr lang="en-GB" sz="1400" b="1">
                <a:latin typeface="Calibri" pitchFamily="34" charset="0"/>
              </a:rPr>
              <a:t>Specific OUR </a:t>
            </a:r>
            <a:r>
              <a:rPr lang="en-GB" sz="1400">
                <a:latin typeface="Calibri" pitchFamily="34" charset="0"/>
              </a:rPr>
              <a:t>(mg O</a:t>
            </a:r>
            <a:r>
              <a:rPr lang="en-GB" sz="1400" baseline="-20000">
                <a:latin typeface="Calibri" pitchFamily="34" charset="0"/>
              </a:rPr>
              <a:t>2</a:t>
            </a:r>
            <a:r>
              <a:rPr lang="en-GB" sz="1400">
                <a:latin typeface="Calibri" pitchFamily="34" charset="0"/>
              </a:rPr>
              <a:t>/g VSS.h)</a:t>
            </a:r>
            <a:endParaRPr lang="es-ES" sz="1400">
              <a:latin typeface="Calibri" pitchFamily="34" charset="0"/>
            </a:endParaRPr>
          </a:p>
          <a:p>
            <a:pPr>
              <a:defRPr/>
            </a:pPr>
            <a:r>
              <a:rPr lang="en-GB" sz="1400">
                <a:latin typeface="Calibri" pitchFamily="34" charset="0"/>
              </a:rPr>
              <a:t>Specific OUR related to MLVSS.	SOUR = OUR / MLVSS</a:t>
            </a:r>
          </a:p>
          <a:p>
            <a:pPr>
              <a:defRPr/>
            </a:pPr>
            <a:endParaRPr lang="en-GB" sz="600">
              <a:latin typeface="Calibri" pitchFamily="34" charset="0"/>
            </a:endParaRPr>
          </a:p>
        </p:txBody>
      </p:sp>
      <p:sp>
        <p:nvSpPr>
          <p:cNvPr id="6" name="5 CuadroTexto"/>
          <p:cNvSpPr txBox="1">
            <a:spLocks noChangeArrowheads="1"/>
          </p:cNvSpPr>
          <p:nvPr/>
        </p:nvSpPr>
        <p:spPr bwMode="auto">
          <a:xfrm>
            <a:off x="1979613" y="2565400"/>
            <a:ext cx="6769100" cy="3656013"/>
          </a:xfrm>
          <a:prstGeom prst="rect">
            <a:avLst/>
          </a:prstGeom>
          <a:ln>
            <a:solidFill>
              <a:srgbClr val="00B0F0"/>
            </a:solidFill>
            <a:headEnd/>
            <a:tailEnd/>
          </a:ln>
        </p:spPr>
        <p:style>
          <a:lnRef idx="2">
            <a:schemeClr val="accent5"/>
          </a:lnRef>
          <a:fillRef idx="1">
            <a:schemeClr val="lt1"/>
          </a:fillRef>
          <a:effectRef idx="0">
            <a:schemeClr val="accent5"/>
          </a:effectRef>
          <a:fontRef idx="minor">
            <a:schemeClr val="dk1"/>
          </a:fontRef>
        </p:style>
        <p:txBody>
          <a:bodyPr>
            <a:spAutoFit/>
          </a:bodyPr>
          <a:lstStyle/>
          <a:p>
            <a:pPr>
              <a:defRPr/>
            </a:pPr>
            <a:r>
              <a:rPr lang="en-GB" sz="1400" b="1">
                <a:solidFill>
                  <a:srgbClr val="0070C0"/>
                </a:solidFill>
                <a:latin typeface="Calibri" pitchFamily="34" charset="0"/>
              </a:rPr>
              <a:t>Rs</a:t>
            </a:r>
            <a:r>
              <a:rPr lang="en-GB" sz="1400">
                <a:latin typeface="Calibri" pitchFamily="34" charset="0"/>
              </a:rPr>
              <a:t>: </a:t>
            </a:r>
            <a:r>
              <a:rPr lang="en-GB" sz="1400" b="1">
                <a:latin typeface="Calibri" pitchFamily="34" charset="0"/>
              </a:rPr>
              <a:t>Dynamic Respiration Rate </a:t>
            </a:r>
            <a:r>
              <a:rPr lang="en-GB" sz="1400">
                <a:latin typeface="Calibri" pitchFamily="34" charset="0"/>
              </a:rPr>
              <a:t>(mg O</a:t>
            </a:r>
            <a:r>
              <a:rPr lang="en-GB" sz="1400" baseline="-20000">
                <a:latin typeface="Calibri" pitchFamily="34" charset="0"/>
              </a:rPr>
              <a:t>2</a:t>
            </a:r>
            <a:r>
              <a:rPr lang="en-GB" sz="1400">
                <a:latin typeface="Calibri" pitchFamily="34" charset="0"/>
              </a:rPr>
              <a:t>/l.h)</a:t>
            </a:r>
            <a:endParaRPr lang="es-ES" sz="1400">
              <a:latin typeface="Calibri" pitchFamily="34" charset="0"/>
            </a:endParaRPr>
          </a:p>
          <a:p>
            <a:pPr>
              <a:defRPr/>
            </a:pPr>
            <a:r>
              <a:rPr lang="en-GB" sz="1400">
                <a:latin typeface="Calibri" pitchFamily="34" charset="0"/>
              </a:rPr>
              <a:t>It measures the oxygen uptake rate from the mixture of the activated sludge and certain amount of wastewater sample or compound within a continuous chain of measurements.</a:t>
            </a:r>
          </a:p>
          <a:p>
            <a:pPr>
              <a:defRPr/>
            </a:pPr>
            <a:endParaRPr lang="en-GB" sz="800">
              <a:latin typeface="Calibri" pitchFamily="34" charset="0"/>
            </a:endParaRPr>
          </a:p>
          <a:p>
            <a:pPr>
              <a:defRPr/>
            </a:pPr>
            <a:r>
              <a:rPr lang="en-GB" sz="1400" b="1">
                <a:solidFill>
                  <a:srgbClr val="0070C0"/>
                </a:solidFill>
                <a:latin typeface="Calibri" pitchFamily="34" charset="0"/>
              </a:rPr>
              <a:t>Rsp</a:t>
            </a:r>
            <a:r>
              <a:rPr lang="en-GB" sz="1400">
                <a:latin typeface="Calibri" pitchFamily="34" charset="0"/>
              </a:rPr>
              <a:t>: </a:t>
            </a:r>
            <a:r>
              <a:rPr lang="en-GB" sz="1400" b="1">
                <a:latin typeface="Calibri" pitchFamily="34" charset="0"/>
              </a:rPr>
              <a:t>Dynamic specific respiration Rate </a:t>
            </a:r>
            <a:r>
              <a:rPr lang="en-GB" sz="1400">
                <a:latin typeface="Calibri" pitchFamily="34" charset="0"/>
              </a:rPr>
              <a:t>(mg O</a:t>
            </a:r>
            <a:r>
              <a:rPr lang="en-GB" sz="1400" baseline="-20000">
                <a:latin typeface="Calibri" pitchFamily="34" charset="0"/>
              </a:rPr>
              <a:t>2</a:t>
            </a:r>
            <a:r>
              <a:rPr lang="en-GB" sz="1400">
                <a:latin typeface="Calibri" pitchFamily="34" charset="0"/>
              </a:rPr>
              <a:t>/g VSS.h)</a:t>
            </a:r>
            <a:endParaRPr lang="es-ES" sz="1400">
              <a:latin typeface="Calibri" pitchFamily="34" charset="0"/>
            </a:endParaRPr>
          </a:p>
          <a:p>
            <a:pPr>
              <a:defRPr/>
            </a:pPr>
            <a:r>
              <a:rPr lang="en-GB" sz="1400">
                <a:latin typeface="Calibri" pitchFamily="34" charset="0"/>
              </a:rPr>
              <a:t>Specific Rs referred to MLVSS.	Rsp = Rs / MLVSS</a:t>
            </a:r>
          </a:p>
          <a:p>
            <a:pPr>
              <a:defRPr/>
            </a:pPr>
            <a:endParaRPr lang="en-GB" sz="800">
              <a:latin typeface="Calibri" pitchFamily="34" charset="0"/>
            </a:endParaRPr>
          </a:p>
          <a:p>
            <a:pPr>
              <a:defRPr/>
            </a:pPr>
            <a:r>
              <a:rPr lang="es-ES" sz="1400" b="1">
                <a:solidFill>
                  <a:srgbClr val="0070C0"/>
                </a:solidFill>
                <a:latin typeface="Calibri" pitchFamily="34" charset="0"/>
              </a:rPr>
              <a:t>bCOD</a:t>
            </a:r>
            <a:r>
              <a:rPr lang="es-ES" sz="1400">
                <a:latin typeface="Calibri" pitchFamily="34" charset="0"/>
              </a:rPr>
              <a:t>: </a:t>
            </a:r>
            <a:r>
              <a:rPr lang="es-ES" sz="1400" b="1">
                <a:latin typeface="Calibri" pitchFamily="34" charset="0"/>
              </a:rPr>
              <a:t>Biodegradable COD </a:t>
            </a:r>
            <a:r>
              <a:rPr lang="es-ES" sz="1400">
                <a:latin typeface="Calibri" pitchFamily="34" charset="0"/>
              </a:rPr>
              <a:t>(mg O</a:t>
            </a:r>
            <a:r>
              <a:rPr lang="es-ES" sz="1400" baseline="-20000">
                <a:latin typeface="Calibri" pitchFamily="34" charset="0"/>
              </a:rPr>
              <a:t>2</a:t>
            </a:r>
            <a:r>
              <a:rPr lang="es-ES" sz="1400">
                <a:latin typeface="Calibri" pitchFamily="34" charset="0"/>
              </a:rPr>
              <a:t>/l)</a:t>
            </a:r>
          </a:p>
          <a:p>
            <a:pPr>
              <a:defRPr/>
            </a:pPr>
            <a:r>
              <a:rPr lang="en-GB" sz="1400">
                <a:latin typeface="Calibri" pitchFamily="34" charset="0"/>
              </a:rPr>
              <a:t>Biodegradable  or soluble readily biodegradable COD fraction, based on Rs measurements integration from a mixture of activated sludge and biodegradable sample.</a:t>
            </a:r>
          </a:p>
          <a:p>
            <a:pPr>
              <a:defRPr/>
            </a:pPr>
            <a:endParaRPr lang="es-ES" sz="800">
              <a:latin typeface="Calibri" pitchFamily="34" charset="0"/>
            </a:endParaRPr>
          </a:p>
          <a:p>
            <a:pPr>
              <a:defRPr/>
            </a:pPr>
            <a:r>
              <a:rPr lang="es-ES" sz="1400" b="1">
                <a:solidFill>
                  <a:srgbClr val="0070C0"/>
                </a:solidFill>
                <a:latin typeface="Calibri" pitchFamily="34" charset="0"/>
              </a:rPr>
              <a:t>U</a:t>
            </a:r>
            <a:r>
              <a:rPr lang="es-ES" sz="1400">
                <a:latin typeface="Calibri" pitchFamily="34" charset="0"/>
              </a:rPr>
              <a:t>: </a:t>
            </a:r>
            <a:r>
              <a:rPr lang="es-ES" sz="1400" b="1">
                <a:latin typeface="Calibri" pitchFamily="34" charset="0"/>
              </a:rPr>
              <a:t>COD removal rate </a:t>
            </a:r>
            <a:r>
              <a:rPr lang="es-ES" sz="1400">
                <a:latin typeface="Calibri" pitchFamily="34" charset="0"/>
              </a:rPr>
              <a:t>(mg COD/l,h)</a:t>
            </a:r>
            <a:endParaRPr lang="es-ES" sz="1400" b="1">
              <a:latin typeface="Calibri" pitchFamily="34" charset="0"/>
            </a:endParaRPr>
          </a:p>
          <a:p>
            <a:pPr>
              <a:defRPr/>
            </a:pPr>
            <a:r>
              <a:rPr lang="es-ES" sz="1400">
                <a:latin typeface="Calibri" pitchFamily="34" charset="0"/>
              </a:rPr>
              <a:t>Speed at which the COD is being removed.</a:t>
            </a:r>
          </a:p>
          <a:p>
            <a:pPr>
              <a:defRPr/>
            </a:pPr>
            <a:endParaRPr lang="es-ES" sz="800">
              <a:latin typeface="Calibri" pitchFamily="34" charset="0"/>
            </a:endParaRPr>
          </a:p>
          <a:p>
            <a:pPr>
              <a:defRPr/>
            </a:pPr>
            <a:r>
              <a:rPr lang="es-ES" sz="1400" b="1">
                <a:solidFill>
                  <a:srgbClr val="0070C0"/>
                </a:solidFill>
                <a:latin typeface="Calibri" pitchFamily="34" charset="0"/>
              </a:rPr>
              <a:t>q</a:t>
            </a:r>
            <a:r>
              <a:rPr lang="es-ES" sz="1400">
                <a:latin typeface="Calibri" pitchFamily="34" charset="0"/>
              </a:rPr>
              <a:t>:</a:t>
            </a:r>
            <a:r>
              <a:rPr lang="es-ES" sz="1400" b="1">
                <a:latin typeface="Calibri" pitchFamily="34" charset="0"/>
              </a:rPr>
              <a:t> Specific COD removal rate </a:t>
            </a:r>
            <a:r>
              <a:rPr lang="es-ES" sz="1400">
                <a:latin typeface="Calibri" pitchFamily="34" charset="0"/>
              </a:rPr>
              <a:t>(mg COD/ mg VSS.d)</a:t>
            </a:r>
            <a:endParaRPr lang="es-ES" sz="1400" b="1">
              <a:latin typeface="Calibri" pitchFamily="34" charset="0"/>
            </a:endParaRPr>
          </a:p>
          <a:p>
            <a:pPr>
              <a:defRPr/>
            </a:pPr>
            <a:r>
              <a:rPr lang="es-ES" sz="1400">
                <a:latin typeface="Calibri" pitchFamily="34" charset="0"/>
              </a:rPr>
              <a:t>Specific U referred to MLVSS concentration.</a:t>
            </a:r>
          </a:p>
        </p:txBody>
      </p:sp>
      <p:sp>
        <p:nvSpPr>
          <p:cNvPr id="7" name="6 CuadroTexto"/>
          <p:cNvSpPr txBox="1"/>
          <p:nvPr/>
        </p:nvSpPr>
        <p:spPr>
          <a:xfrm rot="16200000">
            <a:off x="514350" y="1438276"/>
            <a:ext cx="1800225" cy="596900"/>
          </a:xfrm>
          <a:prstGeom prst="rect">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es-ES" b="1">
                <a:solidFill>
                  <a:schemeClr val="tx1"/>
                </a:solidFill>
                <a:latin typeface="Calibri" pitchFamily="34" charset="0"/>
                <a:cs typeface="Calibri" pitchFamily="34" charset="0"/>
              </a:rPr>
              <a:t>OUR &amp; Cyclic OUR</a:t>
            </a:r>
          </a:p>
          <a:p>
            <a:pPr algn="ctr">
              <a:defRPr/>
            </a:pPr>
            <a:r>
              <a:rPr lang="es-ES" sz="1400">
                <a:solidFill>
                  <a:schemeClr val="tx1"/>
                </a:solidFill>
                <a:latin typeface="Calibri" pitchFamily="34" charset="0"/>
                <a:cs typeface="Calibri" pitchFamily="34" charset="0"/>
              </a:rPr>
              <a:t>modes</a:t>
            </a:r>
          </a:p>
        </p:txBody>
      </p:sp>
      <p:sp>
        <p:nvSpPr>
          <p:cNvPr id="8" name="7 CuadroTexto"/>
          <p:cNvSpPr txBox="1"/>
          <p:nvPr/>
        </p:nvSpPr>
        <p:spPr>
          <a:xfrm rot="16200000">
            <a:off x="858044" y="4102894"/>
            <a:ext cx="1081088" cy="596900"/>
          </a:xfrm>
          <a:prstGeom prst="rect">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es-ES" b="1">
                <a:solidFill>
                  <a:schemeClr val="tx1"/>
                </a:solidFill>
                <a:latin typeface="Calibri" pitchFamily="34" charset="0"/>
                <a:cs typeface="Calibri" pitchFamily="34" charset="0"/>
              </a:rPr>
              <a:t>R</a:t>
            </a:r>
          </a:p>
          <a:p>
            <a:pPr algn="ctr">
              <a:defRPr/>
            </a:pPr>
            <a:r>
              <a:rPr lang="es-ES" sz="1400">
                <a:solidFill>
                  <a:schemeClr val="tx1"/>
                </a:solidFill>
                <a:latin typeface="Calibri" pitchFamily="34" charset="0"/>
                <a:cs typeface="Calibri" pitchFamily="34" charset="0"/>
              </a:rPr>
              <a:t>mode</a:t>
            </a:r>
          </a:p>
        </p:txBody>
      </p:sp>
      <p:sp>
        <p:nvSpPr>
          <p:cNvPr id="11272" name="8 CuadroTexto"/>
          <p:cNvSpPr txBox="1">
            <a:spLocks noChangeArrowheads="1"/>
          </p:cNvSpPr>
          <p:nvPr/>
        </p:nvSpPr>
        <p:spPr bwMode="auto">
          <a:xfrm rot="-5400000">
            <a:off x="-1312863" y="2689226"/>
            <a:ext cx="4105275" cy="400050"/>
          </a:xfrm>
          <a:prstGeom prst="rect">
            <a:avLst/>
          </a:prstGeom>
          <a:solidFill>
            <a:srgbClr val="CCECFF"/>
          </a:solidFill>
          <a:ln w="9525">
            <a:noFill/>
            <a:miter lim="800000"/>
            <a:headEnd/>
            <a:tailEnd/>
          </a:ln>
        </p:spPr>
        <p:txBody>
          <a:bodyPr>
            <a:spAutoFit/>
          </a:bodyPr>
          <a:lstStyle/>
          <a:p>
            <a:r>
              <a:rPr lang="es-ES" sz="2000" b="1">
                <a:latin typeface="Calibri" pitchFamily="34" charset="0"/>
                <a:cs typeface="Calibri" pitchFamily="34" charset="0"/>
              </a:rPr>
              <a:t>BM Respirometry Operation Modes</a:t>
            </a:r>
          </a:p>
        </p:txBody>
      </p:sp>
      <p:cxnSp>
        <p:nvCxnSpPr>
          <p:cNvPr id="11" name="10 Conector recto"/>
          <p:cNvCxnSpPr/>
          <p:nvPr/>
        </p:nvCxnSpPr>
        <p:spPr>
          <a:xfrm>
            <a:off x="900113" y="836613"/>
            <a:ext cx="2159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900113" y="4941888"/>
            <a:ext cx="2159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13 Flecha derecha"/>
          <p:cNvSpPr/>
          <p:nvPr/>
        </p:nvSpPr>
        <p:spPr>
          <a:xfrm>
            <a:off x="1763713" y="1268413"/>
            <a:ext cx="144462" cy="504825"/>
          </a:xfrm>
          <a:prstGeom prst="rightArrow">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4 Flecha derecha"/>
          <p:cNvSpPr/>
          <p:nvPr/>
        </p:nvSpPr>
        <p:spPr>
          <a:xfrm>
            <a:off x="1763713" y="4076700"/>
            <a:ext cx="144462" cy="504825"/>
          </a:xfrm>
          <a:prstGeom prst="rightArrow">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ox(in)">
                                      <p:cBhvr>
                                        <p:cTn id="15" dur="500"/>
                                        <p:tgtEl>
                                          <p:spTgt spid="5">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ox(in)">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ox(in)">
                                      <p:cBhvr>
                                        <p:cTn id="23" dur="500"/>
                                        <p:tgtEl>
                                          <p:spTgt spid="6">
                                            <p:txEl>
                                              <p:pRg st="0" end="0"/>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box(in)">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ox(in)">
                                      <p:cBhvr>
                                        <p:cTn id="31" dur="500"/>
                                        <p:tgtEl>
                                          <p:spTgt spid="6">
                                            <p:txEl>
                                              <p:pRg st="3" end="3"/>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ox(in)">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box(in)">
                                      <p:cBhvr>
                                        <p:cTn id="39" dur="500"/>
                                        <p:tgtEl>
                                          <p:spTgt spid="6">
                                            <p:txEl>
                                              <p:pRg st="6" end="6"/>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ox(i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box(in)">
                                      <p:cBhvr>
                                        <p:cTn id="47" dur="500"/>
                                        <p:tgtEl>
                                          <p:spTgt spid="6">
                                            <p:txEl>
                                              <p:pRg st="9" end="9"/>
                                            </p:txEl>
                                          </p:spTgt>
                                        </p:tgtEl>
                                      </p:cBhvr>
                                    </p:animEffect>
                                  </p:childTnLst>
                                </p:cTn>
                              </p:par>
                              <p:par>
                                <p:cTn id="48" presetID="4" presetClass="entr" presetSubtype="16" fill="hold" nodeType="withEffect">
                                  <p:stCondLst>
                                    <p:cond delay="0"/>
                                  </p:stCondLst>
                                  <p:childTnLst>
                                    <p:set>
                                      <p:cBhvr>
                                        <p:cTn id="49" dur="1" fill="hold">
                                          <p:stCondLst>
                                            <p:cond delay="0"/>
                                          </p:stCondLst>
                                        </p:cTn>
                                        <p:tgtEl>
                                          <p:spTgt spid="6">
                                            <p:txEl>
                                              <p:pRg st="10" end="10"/>
                                            </p:txEl>
                                          </p:spTgt>
                                        </p:tgtEl>
                                        <p:attrNameLst>
                                          <p:attrName>style.visibility</p:attrName>
                                        </p:attrNameLst>
                                      </p:cBhvr>
                                      <p:to>
                                        <p:strVal val="visible"/>
                                      </p:to>
                                    </p:set>
                                    <p:animEffect transition="in" filter="box(in)">
                                      <p:cBhvr>
                                        <p:cTn id="50" dur="500"/>
                                        <p:tgtEl>
                                          <p:spTgt spid="6">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box(in)">
                                      <p:cBhvr>
                                        <p:cTn id="55" dur="500"/>
                                        <p:tgtEl>
                                          <p:spTgt spid="6">
                                            <p:txEl>
                                              <p:pRg st="12" end="12"/>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6">
                                            <p:txEl>
                                              <p:pRg st="13" end="13"/>
                                            </p:txEl>
                                          </p:spTgt>
                                        </p:tgtEl>
                                        <p:attrNameLst>
                                          <p:attrName>style.visibility</p:attrName>
                                        </p:attrNameLst>
                                      </p:cBhvr>
                                      <p:to>
                                        <p:strVal val="visible"/>
                                      </p:to>
                                    </p:set>
                                    <p:animEffect transition="in" filter="box(in)">
                                      <p:cBhvr>
                                        <p:cTn id="58"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Marcador de número de diapositiva"/>
          <p:cNvSpPr>
            <a:spLocks noGrp="1"/>
          </p:cNvSpPr>
          <p:nvPr>
            <p:ph type="sldNum" sz="quarter" idx="12"/>
          </p:nvPr>
        </p:nvSpPr>
        <p:spPr>
          <a:xfrm>
            <a:off x="6875463" y="6381750"/>
            <a:ext cx="2133600" cy="476250"/>
          </a:xfrm>
          <a:noFill/>
        </p:spPr>
        <p:txBody>
          <a:bodyPr/>
          <a:lstStyle/>
          <a:p>
            <a:fld id="{8D12FC25-2D60-4D19-9134-11E2A5821DC9}" type="slidenum">
              <a:rPr lang="es-ES" smtClean="0"/>
              <a:pPr/>
              <a:t>11</a:t>
            </a:fld>
            <a:endParaRPr lang="es-ES" smtClean="0"/>
          </a:p>
        </p:txBody>
      </p:sp>
      <p:sp>
        <p:nvSpPr>
          <p:cNvPr id="12291" name="Rectangle 2"/>
          <p:cNvSpPr>
            <a:spLocks noChangeArrowheads="1"/>
          </p:cNvSpPr>
          <p:nvPr/>
        </p:nvSpPr>
        <p:spPr bwMode="auto">
          <a:xfrm>
            <a:off x="468313" y="188913"/>
            <a:ext cx="8207375" cy="461962"/>
          </a:xfrm>
          <a:prstGeom prst="rect">
            <a:avLst/>
          </a:prstGeom>
          <a:noFill/>
          <a:ln w="9525">
            <a:noFill/>
            <a:miter lim="800000"/>
            <a:headEnd/>
            <a:tailEnd/>
          </a:ln>
        </p:spPr>
        <p:txBody>
          <a:bodyPr anchor="ctr">
            <a:spAutoFit/>
          </a:bodyPr>
          <a:lstStyle/>
          <a:p>
            <a:pPr algn="ctr" eaLnBrk="0" hangingPunct="0"/>
            <a:r>
              <a:rPr lang="en-US" sz="2400" b="1">
                <a:latin typeface="Calibri" pitchFamily="34" charset="0"/>
                <a:cs typeface="Calibri" pitchFamily="34" charset="0"/>
              </a:rPr>
              <a:t>BM Advance Respirometry system</a:t>
            </a:r>
          </a:p>
        </p:txBody>
      </p:sp>
      <p:pic>
        <p:nvPicPr>
          <p:cNvPr id="6" name="Picture 2" descr="C:\Users\emilio\Documents\Surcis\Cartera Clientes\Nacionales\C.Valenciana\IIAMA\BM-Advance\Fotos\DSC_0026 - copia.JPG"/>
          <p:cNvPicPr>
            <a:picLocks noChangeAspect="1" noChangeArrowheads="1"/>
          </p:cNvPicPr>
          <p:nvPr/>
        </p:nvPicPr>
        <p:blipFill>
          <a:blip r:embed="rId2" cstate="print"/>
          <a:srcRect/>
          <a:stretch>
            <a:fillRect/>
          </a:stretch>
        </p:blipFill>
        <p:spPr bwMode="auto">
          <a:xfrm>
            <a:off x="539750" y="1484313"/>
            <a:ext cx="8093075"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número de diapositiva"/>
          <p:cNvSpPr>
            <a:spLocks noGrp="1"/>
          </p:cNvSpPr>
          <p:nvPr>
            <p:ph type="sldNum" sz="quarter" idx="12"/>
          </p:nvPr>
        </p:nvSpPr>
        <p:spPr>
          <a:xfrm>
            <a:off x="6875463" y="6381750"/>
            <a:ext cx="2133600" cy="476250"/>
          </a:xfrm>
          <a:noFill/>
        </p:spPr>
        <p:txBody>
          <a:bodyPr/>
          <a:lstStyle/>
          <a:p>
            <a:fld id="{A981B37F-7857-4049-BA80-92C516282FA0}" type="slidenum">
              <a:rPr lang="es-ES" smtClean="0"/>
              <a:pPr/>
              <a:t>12</a:t>
            </a:fld>
            <a:endParaRPr lang="es-ES" smtClean="0"/>
          </a:p>
        </p:txBody>
      </p:sp>
      <p:sp>
        <p:nvSpPr>
          <p:cNvPr id="13315" name="2 Rectángulo"/>
          <p:cNvSpPr>
            <a:spLocks noChangeArrowheads="1"/>
          </p:cNvSpPr>
          <p:nvPr/>
        </p:nvSpPr>
        <p:spPr bwMode="auto">
          <a:xfrm>
            <a:off x="539750" y="1700213"/>
            <a:ext cx="8064500" cy="2259012"/>
          </a:xfrm>
          <a:prstGeom prst="rect">
            <a:avLst/>
          </a:prstGeom>
          <a:noFill/>
          <a:ln w="9525">
            <a:noFill/>
            <a:miter lim="800000"/>
            <a:headEnd/>
            <a:tailEnd/>
          </a:ln>
        </p:spPr>
        <p:txBody>
          <a:bodyPr>
            <a:spAutoFit/>
          </a:bodyPr>
          <a:lstStyle/>
          <a:p>
            <a:pPr algn="ctr"/>
            <a:r>
              <a:rPr lang="en-US" sz="4400" b="1">
                <a:latin typeface="Calibri" pitchFamily="34" charset="0"/>
                <a:cs typeface="Calibri" pitchFamily="34" charset="0"/>
              </a:rPr>
              <a:t>Key points of the components </a:t>
            </a:r>
          </a:p>
          <a:p>
            <a:pPr algn="ctr"/>
            <a:r>
              <a:rPr lang="en-US" sz="4400" b="1">
                <a:latin typeface="Calibri" pitchFamily="34" charset="0"/>
                <a:cs typeface="Calibri" pitchFamily="34" charset="0"/>
              </a:rPr>
              <a:t>and control systems included in  the BM - </a:t>
            </a:r>
            <a:r>
              <a:rPr lang="en-US" sz="4400" b="1" smtClean="0">
                <a:latin typeface="Calibri" pitchFamily="34" charset="0"/>
                <a:cs typeface="Calibri" pitchFamily="34" charset="0"/>
              </a:rPr>
              <a:t>Respirometers</a:t>
            </a:r>
            <a:endParaRPr lang="es-ES" sz="4400"/>
          </a:p>
        </p:txBody>
      </p:sp>
      <p:pic>
        <p:nvPicPr>
          <p:cNvPr id="13316" name="6 Imagen"/>
          <p:cNvPicPr>
            <a:picLocks noChangeAspect="1" noChangeArrowheads="1"/>
          </p:cNvPicPr>
          <p:nvPr/>
        </p:nvPicPr>
        <p:blipFill>
          <a:blip r:embed="rId2" cstate="print"/>
          <a:srcRect/>
          <a:stretch>
            <a:fillRect/>
          </a:stretch>
        </p:blipFill>
        <p:spPr bwMode="auto">
          <a:xfrm>
            <a:off x="3995738" y="5805488"/>
            <a:ext cx="1092200" cy="36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número de diapositiva"/>
          <p:cNvSpPr>
            <a:spLocks noGrp="1"/>
          </p:cNvSpPr>
          <p:nvPr>
            <p:ph type="sldNum" sz="quarter" idx="12"/>
          </p:nvPr>
        </p:nvSpPr>
        <p:spPr>
          <a:xfrm>
            <a:off x="6875463" y="6381750"/>
            <a:ext cx="2133600" cy="476250"/>
          </a:xfrm>
          <a:noFill/>
        </p:spPr>
        <p:txBody>
          <a:bodyPr/>
          <a:lstStyle/>
          <a:p>
            <a:fld id="{DC0189C6-F365-494C-AAAD-F58982E429FB}" type="slidenum">
              <a:rPr lang="es-ES" smtClean="0"/>
              <a:pPr/>
              <a:t>13</a:t>
            </a:fld>
            <a:endParaRPr lang="es-ES" smtClean="0"/>
          </a:p>
        </p:txBody>
      </p:sp>
      <p:sp>
        <p:nvSpPr>
          <p:cNvPr id="14339" name="Rectangle 1"/>
          <p:cNvSpPr>
            <a:spLocks noChangeArrowheads="1"/>
          </p:cNvSpPr>
          <p:nvPr/>
        </p:nvSpPr>
        <p:spPr bwMode="auto">
          <a:xfrm>
            <a:off x="539750" y="1550988"/>
            <a:ext cx="8135938" cy="3884612"/>
          </a:xfrm>
          <a:prstGeom prst="rect">
            <a:avLst/>
          </a:prstGeom>
          <a:noFill/>
          <a:ln w="9525">
            <a:noFill/>
            <a:miter lim="800000"/>
            <a:headEnd/>
            <a:tailEnd/>
          </a:ln>
        </p:spPr>
        <p:txBody>
          <a:bodyPr anchor="ctr">
            <a:spAutoFit/>
          </a:bodyPr>
          <a:lstStyle/>
          <a:p>
            <a:pPr eaLnBrk="0" hangingPunct="0">
              <a:buClrTx/>
              <a:buSzPct val="100000"/>
              <a:buFont typeface="Wingdings" pitchFamily="2" charset="2"/>
              <a:buChar char="§"/>
            </a:pPr>
            <a:r>
              <a:rPr lang="en-US">
                <a:latin typeface="Calibri" pitchFamily="34" charset="0"/>
                <a:cs typeface="Times New Roman" pitchFamily="18" charset="0"/>
              </a:rPr>
              <a:t>   Direct oxygen measurements from a maintenance-free oxygen sensor</a:t>
            </a:r>
          </a:p>
          <a:p>
            <a:pPr eaLnBrk="0" hangingPunct="0">
              <a:buClrTx/>
              <a:buSzPct val="100000"/>
            </a:pPr>
            <a:endParaRPr lang="en-US">
              <a:latin typeface="Calibri" pitchFamily="34" charset="0"/>
              <a:cs typeface="Times New Roman" pitchFamily="18" charset="0"/>
            </a:endParaRPr>
          </a:p>
          <a:p>
            <a:pPr eaLnBrk="0" hangingPunct="0">
              <a:buClrTx/>
              <a:buSzPct val="100000"/>
              <a:buFont typeface="Wingdings" pitchFamily="2" charset="2"/>
              <a:buChar char="§"/>
            </a:pPr>
            <a:r>
              <a:rPr lang="en-US">
                <a:latin typeface="Calibri" pitchFamily="34" charset="0"/>
                <a:cs typeface="Times New Roman" pitchFamily="18" charset="0"/>
              </a:rPr>
              <a:t>   No oxygenation restriction during test performance </a:t>
            </a:r>
          </a:p>
          <a:p>
            <a:pPr eaLnBrk="0" hangingPunct="0">
              <a:buClrTx/>
              <a:buSzPct val="100000"/>
            </a:pPr>
            <a:endParaRPr lang="en-US">
              <a:latin typeface="Calibri" pitchFamily="34" charset="0"/>
              <a:cs typeface="Times New Roman" pitchFamily="18" charset="0"/>
            </a:endParaRPr>
          </a:p>
          <a:p>
            <a:pPr eaLnBrk="0" hangingPunct="0">
              <a:buClrTx/>
              <a:buFont typeface="Wingdings" pitchFamily="2" charset="2"/>
              <a:buChar char="§"/>
            </a:pPr>
            <a:r>
              <a:rPr lang="es-ES"/>
              <a:t>  </a:t>
            </a:r>
            <a:r>
              <a:rPr lang="en-US">
                <a:latin typeface="Calibri" pitchFamily="34" charset="0"/>
                <a:cs typeface="Times New Roman" pitchFamily="18" charset="0"/>
              </a:rPr>
              <a:t>pH control system in the BM-Advance system </a:t>
            </a:r>
          </a:p>
          <a:p>
            <a:pPr eaLnBrk="0" hangingPunct="0">
              <a:buClrTx/>
            </a:pPr>
            <a:endParaRPr lang="en-US">
              <a:latin typeface="Calibri" pitchFamily="34" charset="0"/>
              <a:cs typeface="Times New Roman" pitchFamily="18" charset="0"/>
            </a:endParaRPr>
          </a:p>
          <a:p>
            <a:pPr eaLnBrk="0" hangingPunct="0">
              <a:buClrTx/>
              <a:buFont typeface="Wingdings" pitchFamily="2" charset="2"/>
              <a:buChar char="§"/>
            </a:pPr>
            <a:r>
              <a:rPr lang="es-ES"/>
              <a:t>  </a:t>
            </a:r>
            <a:r>
              <a:rPr lang="en-US">
                <a:latin typeface="Calibri" pitchFamily="34" charset="0"/>
                <a:cs typeface="Times New Roman" pitchFamily="18" charset="0"/>
              </a:rPr>
              <a:t>pH control and ORP measurements in the BM-Advance Pro system</a:t>
            </a:r>
          </a:p>
          <a:p>
            <a:pPr eaLnBrk="0" hangingPunct="0">
              <a:buClrTx/>
            </a:pPr>
            <a:endParaRPr lang="en-US">
              <a:latin typeface="Calibri" pitchFamily="34" charset="0"/>
              <a:cs typeface="Times New Roman" pitchFamily="18" charset="0"/>
            </a:endParaRPr>
          </a:p>
          <a:p>
            <a:pPr eaLnBrk="0" hangingPunct="0">
              <a:buClrTx/>
              <a:buFont typeface="Wingdings" pitchFamily="2" charset="2"/>
              <a:buChar char="§"/>
            </a:pPr>
            <a:r>
              <a:rPr lang="es-ES"/>
              <a:t>  </a:t>
            </a:r>
            <a:r>
              <a:rPr lang="en-US">
                <a:latin typeface="Calibri" pitchFamily="34" charset="0"/>
                <a:cs typeface="Times New Roman" pitchFamily="18" charset="0"/>
              </a:rPr>
              <a:t>Automatic solid-state device for heating &amp; cooling</a:t>
            </a:r>
          </a:p>
          <a:p>
            <a:pPr eaLnBrk="0" hangingPunct="0">
              <a:buClrTx/>
            </a:pPr>
            <a:endParaRPr lang="en-US">
              <a:latin typeface="Calibri" pitchFamily="34" charset="0"/>
              <a:cs typeface="Times New Roman" pitchFamily="18" charset="0"/>
            </a:endParaRPr>
          </a:p>
          <a:p>
            <a:pPr eaLnBrk="0" hangingPunct="0">
              <a:buClrTx/>
              <a:buFont typeface="Wingdings" pitchFamily="2" charset="2"/>
              <a:buChar char="§"/>
            </a:pPr>
            <a:r>
              <a:rPr lang="en-US">
                <a:latin typeface="Calibri" pitchFamily="34" charset="0"/>
                <a:cs typeface="Times New Roman" pitchFamily="18" charset="0"/>
              </a:rPr>
              <a:t>  Option for a special reactor assembly to simulate a Moving Bed Biofilm Reactor (MBBR)</a:t>
            </a:r>
          </a:p>
          <a:p>
            <a:pPr eaLnBrk="0" hangingPunct="0">
              <a:buClrTx/>
              <a:buFont typeface="Wingdings" pitchFamily="2" charset="2"/>
              <a:buChar char="§"/>
            </a:pPr>
            <a:endParaRPr lang="en-US">
              <a:latin typeface="Calibri" pitchFamily="34" charset="0"/>
              <a:cs typeface="Times New Roman" pitchFamily="18" charset="0"/>
            </a:endParaRPr>
          </a:p>
          <a:p>
            <a:pPr eaLnBrk="0" hangingPunct="0">
              <a:buClrTx/>
              <a:buFont typeface="Wingdings" pitchFamily="2" charset="2"/>
              <a:buChar char="§"/>
            </a:pPr>
            <a:r>
              <a:rPr lang="en-US">
                <a:latin typeface="Calibri" pitchFamily="34" charset="0"/>
                <a:cs typeface="Times New Roman" pitchFamily="18" charset="0"/>
              </a:rPr>
              <a:t>  Double reactor in model in BM-Advance2</a:t>
            </a:r>
            <a:endParaRPr lang="es-ES"/>
          </a:p>
        </p:txBody>
      </p:sp>
      <p:sp>
        <p:nvSpPr>
          <p:cNvPr id="14340" name="Rectangle 3"/>
          <p:cNvSpPr>
            <a:spLocks noChangeArrowheads="1"/>
          </p:cNvSpPr>
          <p:nvPr/>
        </p:nvSpPr>
        <p:spPr bwMode="auto">
          <a:xfrm>
            <a:off x="395288" y="153988"/>
            <a:ext cx="8353425" cy="830262"/>
          </a:xfrm>
          <a:prstGeom prst="rect">
            <a:avLst/>
          </a:prstGeom>
          <a:noFill/>
          <a:ln w="9525">
            <a:noFill/>
            <a:miter lim="800000"/>
            <a:headEnd/>
            <a:tailEnd/>
          </a:ln>
        </p:spPr>
        <p:txBody>
          <a:bodyPr anchor="ctr">
            <a:spAutoFit/>
          </a:bodyPr>
          <a:lstStyle/>
          <a:p>
            <a:pPr algn="ctr" eaLnBrk="0" hangingPunct="0"/>
            <a:r>
              <a:rPr lang="en-US" sz="2400" b="1">
                <a:latin typeface="Calibri" pitchFamily="34" charset="0"/>
                <a:cs typeface="Calibri" pitchFamily="34" charset="0"/>
              </a:rPr>
              <a:t>List of some key points concerning the components and systems included in  the BM respirometers that make the difference</a:t>
            </a:r>
            <a:endParaRPr lang="en-US" sz="24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número de diapositiva"/>
          <p:cNvSpPr>
            <a:spLocks noGrp="1"/>
          </p:cNvSpPr>
          <p:nvPr>
            <p:ph type="sldNum" sz="quarter" idx="12"/>
          </p:nvPr>
        </p:nvSpPr>
        <p:spPr>
          <a:xfrm>
            <a:off x="6875463" y="6381750"/>
            <a:ext cx="2133600" cy="476250"/>
          </a:xfrm>
          <a:noFill/>
        </p:spPr>
        <p:txBody>
          <a:bodyPr/>
          <a:lstStyle/>
          <a:p>
            <a:fld id="{B5FB2CEA-7A4D-4528-8DFC-C7F303791932}" type="slidenum">
              <a:rPr lang="es-ES" smtClean="0"/>
              <a:pPr/>
              <a:t>14</a:t>
            </a:fld>
            <a:endParaRPr lang="es-ES" smtClean="0"/>
          </a:p>
        </p:txBody>
      </p:sp>
      <p:pic>
        <p:nvPicPr>
          <p:cNvPr id="15363" name="Picture 3"/>
          <p:cNvPicPr>
            <a:picLocks noChangeAspect="1" noChangeArrowheads="1"/>
          </p:cNvPicPr>
          <p:nvPr/>
        </p:nvPicPr>
        <p:blipFill>
          <a:blip r:embed="rId2" cstate="print"/>
          <a:srcRect/>
          <a:stretch>
            <a:fillRect/>
          </a:stretch>
        </p:blipFill>
        <p:spPr bwMode="auto">
          <a:xfrm>
            <a:off x="2916238" y="1844675"/>
            <a:ext cx="5829300" cy="3024188"/>
          </a:xfrm>
          <a:prstGeom prst="rect">
            <a:avLst/>
          </a:prstGeom>
          <a:noFill/>
          <a:ln w="9525">
            <a:noFill/>
            <a:miter lim="800000"/>
            <a:headEnd/>
            <a:tailEnd/>
          </a:ln>
        </p:spPr>
      </p:pic>
      <p:sp>
        <p:nvSpPr>
          <p:cNvPr id="15364" name="5 Rectángulo"/>
          <p:cNvSpPr>
            <a:spLocks noChangeArrowheads="1"/>
          </p:cNvSpPr>
          <p:nvPr/>
        </p:nvSpPr>
        <p:spPr bwMode="auto">
          <a:xfrm>
            <a:off x="468313" y="115888"/>
            <a:ext cx="8280400" cy="461962"/>
          </a:xfrm>
          <a:prstGeom prst="rect">
            <a:avLst/>
          </a:prstGeom>
          <a:noFill/>
          <a:ln w="9525">
            <a:noFill/>
            <a:miter lim="800000"/>
            <a:headEnd/>
            <a:tailEnd/>
          </a:ln>
        </p:spPr>
        <p:txBody>
          <a:bodyPr>
            <a:spAutoFit/>
          </a:bodyPr>
          <a:lstStyle/>
          <a:p>
            <a:pPr algn="ctr"/>
            <a:r>
              <a:rPr lang="en-US" sz="2400" b="1">
                <a:latin typeface="Calibri" pitchFamily="34" charset="0"/>
                <a:cs typeface="Times New Roman" pitchFamily="18" charset="0"/>
              </a:rPr>
              <a:t>No oxygenation restriction during test performance </a:t>
            </a:r>
            <a:endParaRPr lang="es-ES" sz="2400" b="1"/>
          </a:p>
        </p:txBody>
      </p:sp>
      <p:sp>
        <p:nvSpPr>
          <p:cNvPr id="15365" name="Rectangle 4"/>
          <p:cNvSpPr>
            <a:spLocks noChangeArrowheads="1"/>
          </p:cNvSpPr>
          <p:nvPr/>
        </p:nvSpPr>
        <p:spPr bwMode="auto">
          <a:xfrm>
            <a:off x="395288" y="795338"/>
            <a:ext cx="8353425" cy="523875"/>
          </a:xfrm>
          <a:prstGeom prst="rect">
            <a:avLst/>
          </a:prstGeom>
          <a:noFill/>
          <a:ln w="9525">
            <a:noFill/>
            <a:miter lim="800000"/>
            <a:headEnd/>
            <a:tailEnd/>
          </a:ln>
        </p:spPr>
        <p:txBody>
          <a:bodyPr anchor="ctr">
            <a:spAutoFit/>
          </a:bodyPr>
          <a:lstStyle/>
          <a:p>
            <a:pPr algn="just" eaLnBrk="0" hangingPunct="0"/>
            <a:r>
              <a:rPr lang="en-US" sz="1400">
                <a:latin typeface="Calibri" pitchFamily="34" charset="0"/>
                <a:cs typeface="Times New Roman" pitchFamily="18" charset="0"/>
              </a:rPr>
              <a:t>The air supplied to the reaction vessel comes from a small compressor which can be controlled in the settings board by fixing the percentage of the total air-flow. </a:t>
            </a:r>
            <a:endParaRPr lang="en-US" sz="1400"/>
          </a:p>
        </p:txBody>
      </p:sp>
      <p:pic>
        <p:nvPicPr>
          <p:cNvPr id="15366" name="Picture 5"/>
          <p:cNvPicPr>
            <a:picLocks noChangeAspect="1" noChangeArrowheads="1"/>
          </p:cNvPicPr>
          <p:nvPr/>
        </p:nvPicPr>
        <p:blipFill>
          <a:blip r:embed="rId3" cstate="print"/>
          <a:srcRect/>
          <a:stretch>
            <a:fillRect/>
          </a:stretch>
        </p:blipFill>
        <p:spPr bwMode="auto">
          <a:xfrm>
            <a:off x="684213" y="1844675"/>
            <a:ext cx="2038350" cy="2938463"/>
          </a:xfrm>
          <a:prstGeom prst="rect">
            <a:avLst/>
          </a:prstGeom>
          <a:noFill/>
          <a:ln w="9525">
            <a:noFill/>
            <a:miter lim="800000"/>
            <a:headEnd/>
            <a:tailEnd/>
          </a:ln>
        </p:spPr>
      </p:pic>
      <p:sp>
        <p:nvSpPr>
          <p:cNvPr id="9" name="8 Flecha derecha"/>
          <p:cNvSpPr/>
          <p:nvPr/>
        </p:nvSpPr>
        <p:spPr>
          <a:xfrm>
            <a:off x="1258888" y="2565400"/>
            <a:ext cx="14446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368" name="9 CuadroTexto"/>
          <p:cNvSpPr txBox="1">
            <a:spLocks noChangeArrowheads="1"/>
          </p:cNvSpPr>
          <p:nvPr/>
        </p:nvSpPr>
        <p:spPr bwMode="auto">
          <a:xfrm>
            <a:off x="611188" y="2492375"/>
            <a:ext cx="720725" cy="246063"/>
          </a:xfrm>
          <a:prstGeom prst="rect">
            <a:avLst/>
          </a:prstGeom>
          <a:noFill/>
          <a:ln w="9525">
            <a:noFill/>
            <a:miter lim="800000"/>
            <a:headEnd/>
            <a:tailEnd/>
          </a:ln>
        </p:spPr>
        <p:txBody>
          <a:bodyPr>
            <a:spAutoFit/>
          </a:bodyPr>
          <a:lstStyle/>
          <a:p>
            <a:pPr algn="ctr"/>
            <a:r>
              <a:rPr lang="es-ES" sz="1000">
                <a:latin typeface="Calibri" pitchFamily="34" charset="0"/>
                <a:cs typeface="Calibri" pitchFamily="34" charset="0"/>
              </a:rPr>
              <a:t>Air supply</a:t>
            </a:r>
          </a:p>
        </p:txBody>
      </p:sp>
      <p:sp>
        <p:nvSpPr>
          <p:cNvPr id="15369" name="9 CuadroTexto"/>
          <p:cNvSpPr txBox="1">
            <a:spLocks noChangeArrowheads="1"/>
          </p:cNvSpPr>
          <p:nvPr/>
        </p:nvSpPr>
        <p:spPr bwMode="auto">
          <a:xfrm>
            <a:off x="4211638" y="4868863"/>
            <a:ext cx="3240087" cy="276225"/>
          </a:xfrm>
          <a:prstGeom prst="rect">
            <a:avLst/>
          </a:prstGeom>
          <a:noFill/>
          <a:ln w="9525">
            <a:noFill/>
            <a:miter lim="800000"/>
            <a:headEnd/>
            <a:tailEnd/>
          </a:ln>
        </p:spPr>
        <p:txBody>
          <a:bodyPr>
            <a:spAutoFit/>
          </a:bodyPr>
          <a:lstStyle/>
          <a:p>
            <a:pPr algn="ctr"/>
            <a:r>
              <a:rPr lang="es-ES" sz="1200">
                <a:latin typeface="Calibri" pitchFamily="34" charset="0"/>
                <a:cs typeface="Calibri" pitchFamily="34" charset="0"/>
              </a:rPr>
              <a:t>Respirometry Cyclic OUR test of more than 20 h</a:t>
            </a:r>
          </a:p>
        </p:txBody>
      </p:sp>
      <p:sp>
        <p:nvSpPr>
          <p:cNvPr id="15370" name="10 CuadroTexto"/>
          <p:cNvSpPr txBox="1">
            <a:spLocks noChangeArrowheads="1"/>
          </p:cNvSpPr>
          <p:nvPr/>
        </p:nvSpPr>
        <p:spPr bwMode="auto">
          <a:xfrm>
            <a:off x="900113" y="4797425"/>
            <a:ext cx="1582737" cy="276225"/>
          </a:xfrm>
          <a:prstGeom prst="rect">
            <a:avLst/>
          </a:prstGeom>
          <a:noFill/>
          <a:ln w="9525">
            <a:noFill/>
            <a:miter lim="800000"/>
            <a:headEnd/>
            <a:tailEnd/>
          </a:ln>
        </p:spPr>
        <p:txBody>
          <a:bodyPr>
            <a:spAutoFit/>
          </a:bodyPr>
          <a:lstStyle/>
          <a:p>
            <a:pPr algn="ctr"/>
            <a:r>
              <a:rPr lang="es-ES" sz="1200">
                <a:latin typeface="Calibri" pitchFamily="34" charset="0"/>
                <a:cs typeface="Calibri" pitchFamily="34" charset="0"/>
              </a:rPr>
              <a:t>Reactor assembly</a:t>
            </a:r>
          </a:p>
        </p:txBody>
      </p:sp>
      <p:sp>
        <p:nvSpPr>
          <p:cNvPr id="13" name="12 Flecha derecha"/>
          <p:cNvSpPr/>
          <p:nvPr/>
        </p:nvSpPr>
        <p:spPr>
          <a:xfrm>
            <a:off x="1403350" y="4222750"/>
            <a:ext cx="1444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372" name="9 CuadroTexto"/>
          <p:cNvSpPr txBox="1">
            <a:spLocks noChangeArrowheads="1"/>
          </p:cNvSpPr>
          <p:nvPr/>
        </p:nvSpPr>
        <p:spPr bwMode="auto">
          <a:xfrm>
            <a:off x="539750" y="4149725"/>
            <a:ext cx="936625" cy="246063"/>
          </a:xfrm>
          <a:prstGeom prst="rect">
            <a:avLst/>
          </a:prstGeom>
          <a:noFill/>
          <a:ln w="9525">
            <a:noFill/>
            <a:miter lim="800000"/>
            <a:headEnd/>
            <a:tailEnd/>
          </a:ln>
        </p:spPr>
        <p:txBody>
          <a:bodyPr>
            <a:spAutoFit/>
          </a:bodyPr>
          <a:lstStyle/>
          <a:p>
            <a:pPr algn="ctr"/>
            <a:r>
              <a:rPr lang="es-ES" sz="1000">
                <a:latin typeface="Calibri" pitchFamily="34" charset="0"/>
                <a:cs typeface="Calibri" pitchFamily="34" charset="0"/>
              </a:rPr>
              <a:t>Air difusser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número de diapositiva"/>
          <p:cNvSpPr>
            <a:spLocks noGrp="1"/>
          </p:cNvSpPr>
          <p:nvPr>
            <p:ph type="sldNum" sz="quarter" idx="12"/>
          </p:nvPr>
        </p:nvSpPr>
        <p:spPr>
          <a:xfrm>
            <a:off x="6875463" y="6381750"/>
            <a:ext cx="2133600" cy="476250"/>
          </a:xfrm>
          <a:noFill/>
        </p:spPr>
        <p:txBody>
          <a:bodyPr/>
          <a:lstStyle/>
          <a:p>
            <a:fld id="{1FF4A1AA-21DE-4228-851A-90E021CA5434}" type="slidenum">
              <a:rPr lang="es-ES" smtClean="0"/>
              <a:pPr/>
              <a:t>15</a:t>
            </a:fld>
            <a:endParaRPr lang="es-ES" smtClean="0"/>
          </a:p>
        </p:txBody>
      </p:sp>
      <p:sp>
        <p:nvSpPr>
          <p:cNvPr id="16387" name="Rectangle 1"/>
          <p:cNvSpPr>
            <a:spLocks noChangeArrowheads="1"/>
          </p:cNvSpPr>
          <p:nvPr/>
        </p:nvSpPr>
        <p:spPr bwMode="auto">
          <a:xfrm>
            <a:off x="468313" y="115888"/>
            <a:ext cx="8207375" cy="461962"/>
          </a:xfrm>
          <a:prstGeom prst="rect">
            <a:avLst/>
          </a:prstGeom>
          <a:noFill/>
          <a:ln w="9525">
            <a:noFill/>
            <a:miter lim="800000"/>
            <a:headEnd/>
            <a:tailEnd/>
          </a:ln>
        </p:spPr>
        <p:txBody>
          <a:bodyPr anchor="ctr">
            <a:spAutoFit/>
          </a:bodyPr>
          <a:lstStyle/>
          <a:p>
            <a:pPr algn="ctr" eaLnBrk="0" hangingPunct="0"/>
            <a:r>
              <a:rPr lang="en-US" sz="2400" b="1">
                <a:latin typeface="Calibri" pitchFamily="34" charset="0"/>
                <a:cs typeface="Times New Roman" pitchFamily="18" charset="0"/>
              </a:rPr>
              <a:t>High reliability Sensors</a:t>
            </a:r>
            <a:endParaRPr lang="en-US" sz="2400"/>
          </a:p>
        </p:txBody>
      </p:sp>
      <p:pic>
        <p:nvPicPr>
          <p:cNvPr id="16388" name="Picture 2"/>
          <p:cNvPicPr>
            <a:picLocks noChangeAspect="1" noChangeArrowheads="1"/>
          </p:cNvPicPr>
          <p:nvPr/>
        </p:nvPicPr>
        <p:blipFill>
          <a:blip r:embed="rId2" cstate="print"/>
          <a:srcRect/>
          <a:stretch>
            <a:fillRect/>
          </a:stretch>
        </p:blipFill>
        <p:spPr bwMode="auto">
          <a:xfrm>
            <a:off x="684213" y="1484313"/>
            <a:ext cx="2495550" cy="3414712"/>
          </a:xfrm>
          <a:prstGeom prst="rect">
            <a:avLst/>
          </a:prstGeom>
          <a:noFill/>
          <a:ln w="9525">
            <a:noFill/>
            <a:miter lim="800000"/>
            <a:headEnd/>
            <a:tailEnd/>
          </a:ln>
        </p:spPr>
      </p:pic>
      <p:sp>
        <p:nvSpPr>
          <p:cNvPr id="5" name="4 CuadroTexto"/>
          <p:cNvSpPr txBox="1"/>
          <p:nvPr/>
        </p:nvSpPr>
        <p:spPr>
          <a:xfrm>
            <a:off x="250825" y="2565400"/>
            <a:ext cx="1081088" cy="33813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s-ES" dirty="0">
                <a:latin typeface="Calibri" pitchFamily="34" charset="0"/>
                <a:cs typeface="Calibri" pitchFamily="34" charset="0"/>
              </a:rPr>
              <a:t>DO sensor</a:t>
            </a:r>
          </a:p>
        </p:txBody>
      </p:sp>
      <p:sp>
        <p:nvSpPr>
          <p:cNvPr id="6" name="5 CuadroTexto"/>
          <p:cNvSpPr txBox="1"/>
          <p:nvPr/>
        </p:nvSpPr>
        <p:spPr>
          <a:xfrm>
            <a:off x="1547813" y="3716338"/>
            <a:ext cx="1081087" cy="33972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s-ES" dirty="0">
                <a:latin typeface="Calibri" pitchFamily="34" charset="0"/>
                <a:cs typeface="Calibri" pitchFamily="34" charset="0"/>
              </a:rPr>
              <a:t>pH sensor</a:t>
            </a:r>
          </a:p>
        </p:txBody>
      </p:sp>
      <p:grpSp>
        <p:nvGrpSpPr>
          <p:cNvPr id="16391" name="20 Grupo"/>
          <p:cNvGrpSpPr>
            <a:grpSpLocks/>
          </p:cNvGrpSpPr>
          <p:nvPr/>
        </p:nvGrpSpPr>
        <p:grpSpPr bwMode="auto">
          <a:xfrm>
            <a:off x="3708400" y="620713"/>
            <a:ext cx="5040313" cy="2160587"/>
            <a:chOff x="3707904" y="620688"/>
            <a:chExt cx="5040560" cy="2159792"/>
          </a:xfrm>
        </p:grpSpPr>
        <p:sp>
          <p:nvSpPr>
            <p:cNvPr id="12" name="11 Rectángulo redondeado"/>
            <p:cNvSpPr/>
            <p:nvPr/>
          </p:nvSpPr>
          <p:spPr>
            <a:xfrm>
              <a:off x="3707904" y="620688"/>
              <a:ext cx="5040560" cy="21597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398" name="12 Rectángulo"/>
            <p:cNvSpPr>
              <a:spLocks noChangeArrowheads="1"/>
            </p:cNvSpPr>
            <p:nvPr/>
          </p:nvSpPr>
          <p:spPr bwMode="auto">
            <a:xfrm>
              <a:off x="3851920" y="692696"/>
              <a:ext cx="4752528" cy="2012118"/>
            </a:xfrm>
            <a:prstGeom prst="rect">
              <a:avLst/>
            </a:prstGeom>
            <a:noFill/>
            <a:ln w="9525">
              <a:noFill/>
              <a:miter lim="800000"/>
              <a:headEnd/>
              <a:tailEnd/>
            </a:ln>
          </p:spPr>
          <p:txBody>
            <a:bodyPr>
              <a:spAutoFit/>
            </a:bodyPr>
            <a:lstStyle/>
            <a:p>
              <a:pPr algn="just"/>
              <a:r>
                <a:rPr lang="en-US" sz="1200" b="1">
                  <a:latin typeface="Calibri" pitchFamily="34" charset="0"/>
                  <a:cs typeface="Calibri" pitchFamily="34" charset="0"/>
                </a:rPr>
                <a:t>DO sensor</a:t>
              </a:r>
            </a:p>
            <a:p>
              <a:pPr algn="just"/>
              <a:r>
                <a:rPr lang="en-US" sz="1200">
                  <a:latin typeface="Calibri" pitchFamily="34" charset="0"/>
                  <a:cs typeface="Calibri" pitchFamily="34" charset="0"/>
                </a:rPr>
                <a:t>40 ppb to saturation</a:t>
              </a:r>
            </a:p>
            <a:p>
              <a:pPr algn="just"/>
              <a:r>
                <a:rPr lang="en-US" sz="1200">
                  <a:latin typeface="Calibri" pitchFamily="34" charset="0"/>
                  <a:cs typeface="Calibri" pitchFamily="34" charset="0"/>
                </a:rPr>
                <a:t>0 – 60 ºC</a:t>
              </a:r>
            </a:p>
            <a:p>
              <a:pPr algn="just"/>
              <a:r>
                <a:rPr lang="en-US" sz="1200">
                  <a:latin typeface="Calibri" pitchFamily="34" charset="0"/>
                  <a:cs typeface="Calibri" pitchFamily="34" charset="0"/>
                </a:rPr>
                <a:t>Electrochemical oxygen sensor </a:t>
              </a:r>
            </a:p>
            <a:p>
              <a:pPr algn="just"/>
              <a:r>
                <a:rPr lang="en-US" sz="1200">
                  <a:latin typeface="Calibri" pitchFamily="34" charset="0"/>
                  <a:cs typeface="Calibri" pitchFamily="34" charset="0"/>
                </a:rPr>
                <a:t>Patented </a:t>
              </a:r>
              <a:r>
                <a:rPr lang="en-US" sz="1200" b="1">
                  <a:latin typeface="Calibri" pitchFamily="34" charset="0"/>
                  <a:cs typeface="Calibri" pitchFamily="34" charset="0"/>
                </a:rPr>
                <a:t>OPTIFLOW</a:t>
              </a:r>
              <a:r>
                <a:rPr lang="en-US" sz="1200">
                  <a:latin typeface="Calibri" pitchFamily="34" charset="0"/>
                  <a:cs typeface="Calibri" pitchFamily="34" charset="0"/>
                </a:rPr>
                <a:t> membrane – specially dsigned for harsh ambient -</a:t>
              </a:r>
            </a:p>
            <a:p>
              <a:pPr algn="just"/>
              <a:r>
                <a:rPr lang="en-US" sz="1200" b="1">
                  <a:latin typeface="Calibri" pitchFamily="34" charset="0"/>
                  <a:cs typeface="Calibri" pitchFamily="34" charset="0"/>
                </a:rPr>
                <a:t>100% maintenance-free sensor: </a:t>
              </a:r>
              <a:r>
                <a:rPr lang="en-US" sz="1200">
                  <a:latin typeface="Calibri" pitchFamily="34" charset="0"/>
                  <a:cs typeface="Calibri" pitchFamily="34" charset="0"/>
                </a:rPr>
                <a:t>membrane and electrolyte don’t need to be replaced. </a:t>
              </a:r>
              <a:endParaRPr lang="es-ES" sz="1200">
                <a:latin typeface="Calibri" pitchFamily="34" charset="0"/>
                <a:cs typeface="Calibri" pitchFamily="34" charset="0"/>
              </a:endParaRPr>
            </a:p>
            <a:p>
              <a:pPr algn="just"/>
              <a:r>
                <a:rPr lang="en-US" sz="1200">
                  <a:latin typeface="Calibri" pitchFamily="34" charset="0"/>
                  <a:cs typeface="Calibri" pitchFamily="34" charset="0"/>
                </a:rPr>
                <a:t>Response time is fast and independent of flow.</a:t>
              </a:r>
              <a:endParaRPr lang="es-ES" sz="1200">
                <a:latin typeface="Calibri" pitchFamily="34" charset="0"/>
                <a:cs typeface="Calibri" pitchFamily="34" charset="0"/>
              </a:endParaRPr>
            </a:p>
            <a:p>
              <a:pPr algn="just"/>
              <a:r>
                <a:rPr lang="en-US" sz="1200">
                  <a:latin typeface="Calibri" pitchFamily="34" charset="0"/>
                  <a:cs typeface="Calibri" pitchFamily="34" charset="0"/>
                </a:rPr>
                <a:t> Very stable under harsh ambient conditions. </a:t>
              </a:r>
              <a:endParaRPr lang="es-ES" sz="1200">
                <a:latin typeface="Calibri" pitchFamily="34" charset="0"/>
                <a:cs typeface="Calibri" pitchFamily="34" charset="0"/>
              </a:endParaRPr>
            </a:p>
          </p:txBody>
        </p:sp>
      </p:grpSp>
      <p:grpSp>
        <p:nvGrpSpPr>
          <p:cNvPr id="16392" name="22 Grupo"/>
          <p:cNvGrpSpPr>
            <a:grpSpLocks/>
          </p:cNvGrpSpPr>
          <p:nvPr/>
        </p:nvGrpSpPr>
        <p:grpSpPr bwMode="auto">
          <a:xfrm>
            <a:off x="3708400" y="2852738"/>
            <a:ext cx="5040313" cy="1871662"/>
            <a:chOff x="3707904" y="2780928"/>
            <a:chExt cx="5040560" cy="1872208"/>
          </a:xfrm>
        </p:grpSpPr>
        <p:sp>
          <p:nvSpPr>
            <p:cNvPr id="14" name="13 Rectángulo redondeado"/>
            <p:cNvSpPr/>
            <p:nvPr/>
          </p:nvSpPr>
          <p:spPr>
            <a:xfrm>
              <a:off x="3707904" y="2780928"/>
              <a:ext cx="5040560" cy="187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396" name="16 CuadroTexto"/>
            <p:cNvSpPr txBox="1">
              <a:spLocks noChangeArrowheads="1"/>
            </p:cNvSpPr>
            <p:nvPr/>
          </p:nvSpPr>
          <p:spPr bwMode="auto">
            <a:xfrm>
              <a:off x="3851920" y="2780928"/>
              <a:ext cx="4752528" cy="1846659"/>
            </a:xfrm>
            <a:prstGeom prst="rect">
              <a:avLst/>
            </a:prstGeom>
            <a:noFill/>
            <a:ln w="9525">
              <a:noFill/>
              <a:miter lim="800000"/>
              <a:headEnd/>
              <a:tailEnd/>
            </a:ln>
          </p:spPr>
          <p:txBody>
            <a:bodyPr>
              <a:spAutoFit/>
            </a:bodyPr>
            <a:lstStyle/>
            <a:p>
              <a:pPr algn="just"/>
              <a:r>
                <a:rPr lang="en-US" sz="1200" b="1">
                  <a:latin typeface="Calibri" pitchFamily="34" charset="0"/>
                  <a:cs typeface="Calibri" pitchFamily="34" charset="0"/>
                </a:rPr>
                <a:t>pH </a:t>
              </a:r>
              <a:r>
                <a:rPr lang="en-US" sz="1200" b="1" smtClean="0">
                  <a:latin typeface="Calibri" pitchFamily="34" charset="0"/>
                  <a:cs typeface="Calibri" pitchFamily="34" charset="0"/>
                </a:rPr>
                <a:t>sensor – Advance and Advance Pro models</a:t>
              </a:r>
              <a:endParaRPr lang="en-US" sz="1200" b="1">
                <a:solidFill>
                  <a:srgbClr val="00B0F0"/>
                </a:solidFill>
                <a:latin typeface="Calibri" pitchFamily="34" charset="0"/>
                <a:cs typeface="Calibri" pitchFamily="34" charset="0"/>
              </a:endParaRPr>
            </a:p>
            <a:p>
              <a:pPr algn="just"/>
              <a:r>
                <a:rPr lang="en-US" sz="1200">
                  <a:latin typeface="Calibri" pitchFamily="34" charset="0"/>
                  <a:cs typeface="Calibri" pitchFamily="34" charset="0"/>
                </a:rPr>
                <a:t>pH 0 to 14</a:t>
              </a:r>
            </a:p>
            <a:p>
              <a:pPr algn="just"/>
              <a:r>
                <a:rPr lang="en-US" sz="1200">
                  <a:latin typeface="Calibri" pitchFamily="34" charset="0"/>
                  <a:cs typeface="Calibri" pitchFamily="34" charset="0"/>
                </a:rPr>
                <a:t>0 – 135 ºC</a:t>
              </a:r>
            </a:p>
            <a:p>
              <a:pPr algn="just"/>
              <a:r>
                <a:rPr lang="en-US" sz="1200">
                  <a:latin typeface="Calibri" pitchFamily="34" charset="0"/>
                  <a:cs typeface="Calibri" pitchFamily="34" charset="0"/>
                </a:rPr>
                <a:t>Almost drift-free measurement.</a:t>
              </a:r>
            </a:p>
            <a:p>
              <a:pPr algn="just"/>
              <a:r>
                <a:rPr lang="en-US" sz="1200">
                  <a:latin typeface="Calibri" pitchFamily="34" charset="0"/>
                  <a:cs typeface="Calibri" pitchFamily="34" charset="0"/>
                </a:rPr>
                <a:t>Reference electrolyte factory prepressurized for a clog-free diaphragm potentials.</a:t>
              </a:r>
            </a:p>
            <a:p>
              <a:pPr algn="just"/>
              <a:r>
                <a:rPr lang="en-US" sz="1200">
                  <a:latin typeface="Calibri" pitchFamily="34" charset="0"/>
                  <a:cs typeface="Calibri" pitchFamily="34" charset="0"/>
                </a:rPr>
                <a:t>Everef-F Reference cartridge for silver-free electrolytes.</a:t>
              </a:r>
            </a:p>
            <a:p>
              <a:pPr algn="just"/>
              <a:r>
                <a:rPr lang="en-US" sz="1200">
                  <a:latin typeface="Calibri" pitchFamily="34" charset="0"/>
                  <a:cs typeface="Calibri" pitchFamily="34" charset="0"/>
                </a:rPr>
                <a:t>Poison resistant “PHI” pH glass.</a:t>
              </a:r>
            </a:p>
          </p:txBody>
        </p:sp>
      </p:grpSp>
      <p:sp>
        <p:nvSpPr>
          <p:cNvPr id="18" name="17 Rectángulo redondeado"/>
          <p:cNvSpPr/>
          <p:nvPr/>
        </p:nvSpPr>
        <p:spPr>
          <a:xfrm>
            <a:off x="3708400" y="4797425"/>
            <a:ext cx="5040313" cy="16557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394" name="19 CuadroTexto"/>
          <p:cNvSpPr txBox="1">
            <a:spLocks noChangeArrowheads="1"/>
          </p:cNvSpPr>
          <p:nvPr/>
        </p:nvSpPr>
        <p:spPr bwMode="auto">
          <a:xfrm>
            <a:off x="3851275" y="4797425"/>
            <a:ext cx="4824413" cy="1630363"/>
          </a:xfrm>
          <a:prstGeom prst="rect">
            <a:avLst/>
          </a:prstGeom>
          <a:noFill/>
          <a:ln w="9525">
            <a:noFill/>
            <a:miter lim="800000"/>
            <a:headEnd/>
            <a:tailEnd/>
          </a:ln>
        </p:spPr>
        <p:txBody>
          <a:bodyPr>
            <a:spAutoFit/>
          </a:bodyPr>
          <a:lstStyle/>
          <a:p>
            <a:pPr algn="just"/>
            <a:r>
              <a:rPr lang="en-US" sz="1200" b="1">
                <a:latin typeface="Calibri" pitchFamily="34" charset="0"/>
                <a:cs typeface="Calibri" pitchFamily="34" charset="0"/>
              </a:rPr>
              <a:t>ORP sensor – Advance Pro model</a:t>
            </a:r>
            <a:endParaRPr lang="en-US" sz="1200" b="1">
              <a:solidFill>
                <a:srgbClr val="00B0F0"/>
              </a:solidFill>
              <a:latin typeface="Calibri" pitchFamily="34" charset="0"/>
              <a:cs typeface="Calibri" pitchFamily="34" charset="0"/>
            </a:endParaRPr>
          </a:p>
          <a:p>
            <a:pPr algn="just"/>
            <a:r>
              <a:rPr lang="en-US" sz="1200">
                <a:latin typeface="Calibri" pitchFamily="34" charset="0"/>
                <a:cs typeface="Calibri" pitchFamily="34" charset="0"/>
              </a:rPr>
              <a:t>Set  to -1000 mV to + 1000 mV  </a:t>
            </a:r>
          </a:p>
          <a:p>
            <a:pPr algn="just"/>
            <a:r>
              <a:rPr lang="en-US" sz="1200">
                <a:latin typeface="Calibri" pitchFamily="34" charset="0"/>
                <a:cs typeface="Calibri" pitchFamily="34" charset="0"/>
              </a:rPr>
              <a:t>0 – 130 ºC</a:t>
            </a:r>
          </a:p>
          <a:p>
            <a:pPr algn="just"/>
            <a:r>
              <a:rPr lang="en-US" sz="1200">
                <a:latin typeface="Calibri" pitchFamily="34" charset="0"/>
                <a:cs typeface="Calibri" pitchFamily="34" charset="0"/>
              </a:rPr>
              <a:t>ORP element: Pt wire</a:t>
            </a:r>
          </a:p>
          <a:p>
            <a:pPr algn="just"/>
            <a:r>
              <a:rPr lang="en-US" sz="1200" b="1">
                <a:latin typeface="Calibri" pitchFamily="34" charset="0"/>
                <a:cs typeface="Calibri" pitchFamily="34" charset="0"/>
              </a:rPr>
              <a:t>Maintenance-free sensor</a:t>
            </a:r>
            <a:r>
              <a:rPr lang="en-US" sz="1200">
                <a:latin typeface="Calibri" pitchFamily="34" charset="0"/>
                <a:cs typeface="Calibri" pitchFamily="34" charset="0"/>
              </a:rPr>
              <a:t>. </a:t>
            </a:r>
          </a:p>
          <a:p>
            <a:pPr algn="just"/>
            <a:r>
              <a:rPr lang="en-US" sz="1200">
                <a:latin typeface="Calibri" pitchFamily="34" charset="0"/>
                <a:cs typeface="Calibri" pitchFamily="34" charset="0"/>
              </a:rPr>
              <a:t>High-performance ceramic diaphragms to reduce the effect of flow potentials.</a:t>
            </a:r>
            <a:endParaRPr lang="en-US" sz="1200" b="1">
              <a:solidFill>
                <a:srgbClr val="00B0F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número de diapositiva"/>
          <p:cNvSpPr>
            <a:spLocks noGrp="1"/>
          </p:cNvSpPr>
          <p:nvPr>
            <p:ph type="sldNum" sz="quarter" idx="12"/>
          </p:nvPr>
        </p:nvSpPr>
        <p:spPr>
          <a:xfrm>
            <a:off x="6875463" y="6381750"/>
            <a:ext cx="2133600" cy="476250"/>
          </a:xfrm>
          <a:noFill/>
        </p:spPr>
        <p:txBody>
          <a:bodyPr/>
          <a:lstStyle/>
          <a:p>
            <a:fld id="{D9B5B8E6-7566-45BA-AB69-BE931F131567}" type="slidenum">
              <a:rPr lang="es-ES" smtClean="0"/>
              <a:pPr/>
              <a:t>16</a:t>
            </a:fld>
            <a:endParaRPr lang="es-ES" smtClean="0"/>
          </a:p>
        </p:txBody>
      </p:sp>
      <p:pic>
        <p:nvPicPr>
          <p:cNvPr id="17411" name="Picture 3"/>
          <p:cNvPicPr>
            <a:picLocks noChangeAspect="1" noChangeArrowheads="1"/>
          </p:cNvPicPr>
          <p:nvPr/>
        </p:nvPicPr>
        <p:blipFill>
          <a:blip r:embed="rId2" cstate="print"/>
          <a:srcRect/>
          <a:stretch>
            <a:fillRect/>
          </a:stretch>
        </p:blipFill>
        <p:spPr bwMode="auto">
          <a:xfrm>
            <a:off x="5508625" y="1125538"/>
            <a:ext cx="2879725" cy="3843337"/>
          </a:xfrm>
          <a:prstGeom prst="rect">
            <a:avLst/>
          </a:prstGeom>
          <a:noFill/>
          <a:ln w="9525">
            <a:noFill/>
            <a:miter lim="800000"/>
            <a:headEnd/>
            <a:tailEnd/>
          </a:ln>
        </p:spPr>
      </p:pic>
      <p:sp>
        <p:nvSpPr>
          <p:cNvPr id="12297" name="54 CuadroTexto"/>
          <p:cNvSpPr txBox="1">
            <a:spLocks noChangeArrowheads="1"/>
          </p:cNvSpPr>
          <p:nvPr/>
        </p:nvSpPr>
        <p:spPr bwMode="auto">
          <a:xfrm>
            <a:off x="900113" y="5013325"/>
            <a:ext cx="3527425" cy="276225"/>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ES" sz="1200" dirty="0">
                <a:solidFill>
                  <a:schemeClr val="tx1"/>
                </a:solidFill>
                <a:latin typeface="Calibri" pitchFamily="34" charset="0"/>
              </a:rPr>
              <a:t>pH control </a:t>
            </a:r>
            <a:r>
              <a:rPr lang="es-ES" sz="1200" dirty="0" err="1">
                <a:solidFill>
                  <a:schemeClr val="tx1"/>
                </a:solidFill>
                <a:latin typeface="Calibri" pitchFamily="34" charset="0"/>
              </a:rPr>
              <a:t>system</a:t>
            </a:r>
            <a:endParaRPr lang="es-ES" sz="1200" dirty="0">
              <a:solidFill>
                <a:schemeClr val="tx1"/>
              </a:solidFill>
              <a:latin typeface="Calibri" pitchFamily="34" charset="0"/>
            </a:endParaRPr>
          </a:p>
        </p:txBody>
      </p:sp>
      <p:sp>
        <p:nvSpPr>
          <p:cNvPr id="12298" name="55 CuadroTexto"/>
          <p:cNvSpPr txBox="1">
            <a:spLocks noChangeArrowheads="1"/>
          </p:cNvSpPr>
          <p:nvPr/>
        </p:nvSpPr>
        <p:spPr bwMode="auto">
          <a:xfrm>
            <a:off x="5364163" y="5013325"/>
            <a:ext cx="3095625" cy="276225"/>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ES" sz="1200" dirty="0" err="1">
                <a:solidFill>
                  <a:schemeClr val="tx1"/>
                </a:solidFill>
                <a:latin typeface="Calibri" pitchFamily="34" charset="0"/>
              </a:rPr>
              <a:t>Automatic</a:t>
            </a:r>
            <a:r>
              <a:rPr lang="es-ES" sz="1200" dirty="0">
                <a:solidFill>
                  <a:schemeClr val="tx1"/>
                </a:solidFill>
                <a:latin typeface="Calibri" pitchFamily="34" charset="0"/>
              </a:rPr>
              <a:t>  pH buffers </a:t>
            </a:r>
            <a:r>
              <a:rPr lang="es-ES" sz="1200" dirty="0" err="1">
                <a:solidFill>
                  <a:schemeClr val="tx1"/>
                </a:solidFill>
                <a:latin typeface="Calibri" pitchFamily="34" charset="0"/>
              </a:rPr>
              <a:t>dosage</a:t>
            </a:r>
            <a:r>
              <a:rPr lang="es-ES" sz="1200" dirty="0">
                <a:solidFill>
                  <a:schemeClr val="tx1"/>
                </a:solidFill>
                <a:latin typeface="Calibri" pitchFamily="34" charset="0"/>
              </a:rPr>
              <a:t>   in </a:t>
            </a:r>
            <a:r>
              <a:rPr lang="es-ES" sz="1200" dirty="0" err="1">
                <a:solidFill>
                  <a:schemeClr val="tx1"/>
                </a:solidFill>
                <a:latin typeface="Calibri" pitchFamily="34" charset="0"/>
              </a:rPr>
              <a:t>the</a:t>
            </a:r>
            <a:r>
              <a:rPr lang="es-ES" sz="1200" dirty="0">
                <a:solidFill>
                  <a:schemeClr val="tx1"/>
                </a:solidFill>
                <a:latin typeface="Calibri" pitchFamily="34" charset="0"/>
              </a:rPr>
              <a:t> reactor</a:t>
            </a:r>
          </a:p>
        </p:txBody>
      </p:sp>
      <p:sp>
        <p:nvSpPr>
          <p:cNvPr id="17414" name="13 CuadroTexto"/>
          <p:cNvSpPr txBox="1">
            <a:spLocks noChangeArrowheads="1"/>
          </p:cNvSpPr>
          <p:nvPr/>
        </p:nvSpPr>
        <p:spPr bwMode="auto">
          <a:xfrm>
            <a:off x="7164388" y="2565400"/>
            <a:ext cx="1152525" cy="498475"/>
          </a:xfrm>
          <a:prstGeom prst="rect">
            <a:avLst/>
          </a:prstGeom>
          <a:noFill/>
          <a:ln w="9525">
            <a:noFill/>
            <a:miter lim="800000"/>
            <a:headEnd/>
            <a:tailEnd/>
          </a:ln>
        </p:spPr>
        <p:txBody>
          <a:bodyPr>
            <a:spAutoFit/>
          </a:bodyPr>
          <a:lstStyle/>
          <a:p>
            <a:r>
              <a:rPr lang="es-ES" sz="1200">
                <a:latin typeface="Calibri" pitchFamily="34" charset="0"/>
              </a:rPr>
              <a:t>Hole for buffer </a:t>
            </a:r>
          </a:p>
          <a:p>
            <a:r>
              <a:rPr lang="es-ES" sz="1200">
                <a:latin typeface="Calibri" pitchFamily="34" charset="0"/>
              </a:rPr>
              <a:t>tubes insertion </a:t>
            </a:r>
          </a:p>
        </p:txBody>
      </p:sp>
      <p:cxnSp>
        <p:nvCxnSpPr>
          <p:cNvPr id="16" name="15 Conector recto de flecha"/>
          <p:cNvCxnSpPr/>
          <p:nvPr/>
        </p:nvCxnSpPr>
        <p:spPr>
          <a:xfrm flipH="1">
            <a:off x="7019925" y="2781300"/>
            <a:ext cx="215900"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Flecha derecha"/>
          <p:cNvSpPr/>
          <p:nvPr/>
        </p:nvSpPr>
        <p:spPr>
          <a:xfrm>
            <a:off x="4787900" y="2997200"/>
            <a:ext cx="504825"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pic>
        <p:nvPicPr>
          <p:cNvPr id="17417" name="Picture 2"/>
          <p:cNvPicPr>
            <a:picLocks noChangeAspect="1" noChangeArrowheads="1"/>
          </p:cNvPicPr>
          <p:nvPr/>
        </p:nvPicPr>
        <p:blipFill>
          <a:blip r:embed="rId3" cstate="print"/>
          <a:srcRect/>
          <a:stretch>
            <a:fillRect/>
          </a:stretch>
        </p:blipFill>
        <p:spPr bwMode="auto">
          <a:xfrm>
            <a:off x="900113" y="1196975"/>
            <a:ext cx="3590925" cy="3771900"/>
          </a:xfrm>
          <a:prstGeom prst="rect">
            <a:avLst/>
          </a:prstGeom>
          <a:noFill/>
          <a:ln w="9525">
            <a:noFill/>
            <a:miter lim="800000"/>
            <a:headEnd/>
            <a:tailEnd/>
          </a:ln>
        </p:spPr>
      </p:pic>
      <p:sp>
        <p:nvSpPr>
          <p:cNvPr id="17418" name="56 CuadroTexto"/>
          <p:cNvSpPr txBox="1">
            <a:spLocks noChangeArrowheads="1"/>
          </p:cNvSpPr>
          <p:nvPr/>
        </p:nvSpPr>
        <p:spPr bwMode="auto">
          <a:xfrm>
            <a:off x="1116013" y="1628775"/>
            <a:ext cx="1439862" cy="498475"/>
          </a:xfrm>
          <a:prstGeom prst="rect">
            <a:avLst/>
          </a:prstGeom>
          <a:noFill/>
          <a:ln w="9525">
            <a:noFill/>
            <a:miter lim="800000"/>
            <a:headEnd/>
            <a:tailEnd/>
          </a:ln>
        </p:spPr>
        <p:txBody>
          <a:bodyPr>
            <a:spAutoFit/>
          </a:bodyPr>
          <a:lstStyle/>
          <a:p>
            <a:pPr algn="ctr"/>
            <a:r>
              <a:rPr lang="es-ES" sz="1200">
                <a:latin typeface="Calibri" pitchFamily="34" charset="0"/>
              </a:rPr>
              <a:t>Peristaltic pumps </a:t>
            </a:r>
          </a:p>
          <a:p>
            <a:pPr algn="ctr"/>
            <a:r>
              <a:rPr lang="es-ES" sz="1200">
                <a:latin typeface="Calibri" pitchFamily="34" charset="0"/>
              </a:rPr>
              <a:t>for buffers dosing</a:t>
            </a:r>
          </a:p>
        </p:txBody>
      </p:sp>
      <p:cxnSp>
        <p:nvCxnSpPr>
          <p:cNvPr id="21" name="20 Conector recto de flecha"/>
          <p:cNvCxnSpPr/>
          <p:nvPr/>
        </p:nvCxnSpPr>
        <p:spPr>
          <a:xfrm>
            <a:off x="2484438" y="1773238"/>
            <a:ext cx="5032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20" name="4 CuadroTexto"/>
          <p:cNvSpPr txBox="1">
            <a:spLocks noChangeArrowheads="1"/>
          </p:cNvSpPr>
          <p:nvPr/>
        </p:nvSpPr>
        <p:spPr bwMode="auto">
          <a:xfrm>
            <a:off x="684213" y="188913"/>
            <a:ext cx="7920037" cy="461962"/>
          </a:xfrm>
          <a:prstGeom prst="rect">
            <a:avLst/>
          </a:prstGeom>
          <a:noFill/>
          <a:ln w="9525">
            <a:noFill/>
            <a:miter lim="800000"/>
            <a:headEnd/>
            <a:tailEnd/>
          </a:ln>
        </p:spPr>
        <p:txBody>
          <a:bodyPr>
            <a:spAutoFit/>
          </a:bodyPr>
          <a:lstStyle/>
          <a:p>
            <a:pPr algn="ctr"/>
            <a:r>
              <a:rPr lang="en-GB" sz="2400" b="1">
                <a:latin typeface="Calibri" pitchFamily="34" charset="0"/>
              </a:rPr>
              <a:t>pH control in the BM-Advance models</a:t>
            </a:r>
            <a:endParaRPr lang="es-ES" sz="240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número de diapositiva"/>
          <p:cNvSpPr>
            <a:spLocks noGrp="1"/>
          </p:cNvSpPr>
          <p:nvPr>
            <p:ph type="sldNum" sz="quarter" idx="12"/>
          </p:nvPr>
        </p:nvSpPr>
        <p:spPr>
          <a:xfrm>
            <a:off x="6875463" y="6381750"/>
            <a:ext cx="2133600" cy="476250"/>
          </a:xfrm>
          <a:noFill/>
        </p:spPr>
        <p:txBody>
          <a:bodyPr/>
          <a:lstStyle/>
          <a:p>
            <a:fld id="{44A83541-7581-4D60-B6A2-C2A8548982DF}" type="slidenum">
              <a:rPr lang="es-ES" smtClean="0"/>
              <a:pPr/>
              <a:t>17</a:t>
            </a:fld>
            <a:endParaRPr lang="es-ES" smtClean="0"/>
          </a:p>
        </p:txBody>
      </p:sp>
      <p:sp>
        <p:nvSpPr>
          <p:cNvPr id="18435" name="Rectangle 3"/>
          <p:cNvSpPr>
            <a:spLocks noChangeArrowheads="1"/>
          </p:cNvSpPr>
          <p:nvPr/>
        </p:nvSpPr>
        <p:spPr bwMode="auto">
          <a:xfrm>
            <a:off x="395288" y="192088"/>
            <a:ext cx="8353425" cy="461962"/>
          </a:xfrm>
          <a:prstGeom prst="rect">
            <a:avLst/>
          </a:prstGeom>
          <a:noFill/>
          <a:ln w="9525">
            <a:noFill/>
            <a:miter lim="800000"/>
            <a:headEnd/>
            <a:tailEnd/>
          </a:ln>
        </p:spPr>
        <p:txBody>
          <a:bodyPr anchor="ctr">
            <a:spAutoFit/>
          </a:bodyPr>
          <a:lstStyle/>
          <a:p>
            <a:pPr algn="ctr" eaLnBrk="0" hangingPunct="0"/>
            <a:r>
              <a:rPr lang="en-US" sz="2400" b="1">
                <a:latin typeface="Calibri" pitchFamily="34" charset="0"/>
                <a:cs typeface="Calibri" pitchFamily="34" charset="0"/>
              </a:rPr>
              <a:t>Automatic heating-cooling system</a:t>
            </a:r>
          </a:p>
        </p:txBody>
      </p:sp>
      <p:sp>
        <p:nvSpPr>
          <p:cNvPr id="18436" name="Rectangle 1"/>
          <p:cNvSpPr>
            <a:spLocks noChangeArrowheads="1"/>
          </p:cNvSpPr>
          <p:nvPr/>
        </p:nvSpPr>
        <p:spPr bwMode="auto">
          <a:xfrm>
            <a:off x="395288" y="795338"/>
            <a:ext cx="8424862" cy="523875"/>
          </a:xfrm>
          <a:prstGeom prst="rect">
            <a:avLst/>
          </a:prstGeom>
          <a:noFill/>
          <a:ln w="9525">
            <a:noFill/>
            <a:miter lim="800000"/>
            <a:headEnd/>
            <a:tailEnd/>
          </a:ln>
        </p:spPr>
        <p:txBody>
          <a:bodyPr anchor="ctr">
            <a:spAutoFit/>
          </a:bodyPr>
          <a:lstStyle/>
          <a:p>
            <a:pPr algn="just" eaLnBrk="0" hangingPunct="0"/>
            <a:r>
              <a:rPr lang="en-US" sz="1400">
                <a:latin typeface="Calibri" pitchFamily="34" charset="0"/>
                <a:cs typeface="Times New Roman" pitchFamily="18" charset="0"/>
              </a:rPr>
              <a:t>Solid-state system based on peltier technology for temperature control (heating &amp; cooling). This heating and cooling system is built into the same analyzer console without  the need of using any water bath.</a:t>
            </a:r>
            <a:endParaRPr lang="en-US" sz="1400"/>
          </a:p>
        </p:txBody>
      </p:sp>
      <p:pic>
        <p:nvPicPr>
          <p:cNvPr id="18437" name="Picture 2"/>
          <p:cNvPicPr>
            <a:picLocks noChangeAspect="1" noChangeArrowheads="1"/>
          </p:cNvPicPr>
          <p:nvPr/>
        </p:nvPicPr>
        <p:blipFill>
          <a:blip r:embed="rId2" cstate="print"/>
          <a:srcRect/>
          <a:stretch>
            <a:fillRect/>
          </a:stretch>
        </p:blipFill>
        <p:spPr bwMode="auto">
          <a:xfrm>
            <a:off x="4932363" y="2276475"/>
            <a:ext cx="2994025" cy="2244725"/>
          </a:xfrm>
          <a:prstGeom prst="rect">
            <a:avLst/>
          </a:prstGeom>
          <a:noFill/>
          <a:ln w="9525">
            <a:noFill/>
            <a:miter lim="800000"/>
            <a:headEnd/>
            <a:tailEnd/>
          </a:ln>
        </p:spPr>
      </p:pic>
      <p:pic>
        <p:nvPicPr>
          <p:cNvPr id="18438" name="Picture 3"/>
          <p:cNvPicPr>
            <a:picLocks noChangeAspect="1" noChangeArrowheads="1"/>
          </p:cNvPicPr>
          <p:nvPr/>
        </p:nvPicPr>
        <p:blipFill>
          <a:blip r:embed="rId3" cstate="print"/>
          <a:srcRect/>
          <a:stretch>
            <a:fillRect/>
          </a:stretch>
        </p:blipFill>
        <p:spPr bwMode="auto">
          <a:xfrm>
            <a:off x="731838" y="1700213"/>
            <a:ext cx="3476625" cy="2809875"/>
          </a:xfrm>
          <a:prstGeom prst="rect">
            <a:avLst/>
          </a:prstGeom>
          <a:noFill/>
          <a:ln w="9525">
            <a:noFill/>
            <a:miter lim="800000"/>
            <a:headEnd/>
            <a:tailEnd/>
          </a:ln>
        </p:spPr>
      </p:pic>
      <p:sp>
        <p:nvSpPr>
          <p:cNvPr id="8" name="7 Flecha curvada hacia abajo"/>
          <p:cNvSpPr/>
          <p:nvPr/>
        </p:nvSpPr>
        <p:spPr>
          <a:xfrm>
            <a:off x="3108325" y="2060575"/>
            <a:ext cx="2903538" cy="936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18440" name="8 CuadroTexto"/>
          <p:cNvSpPr txBox="1">
            <a:spLocks noChangeArrowheads="1"/>
          </p:cNvSpPr>
          <p:nvPr/>
        </p:nvSpPr>
        <p:spPr bwMode="auto">
          <a:xfrm>
            <a:off x="5435600" y="4508500"/>
            <a:ext cx="2160588" cy="277813"/>
          </a:xfrm>
          <a:prstGeom prst="rect">
            <a:avLst/>
          </a:prstGeom>
          <a:noFill/>
          <a:ln w="9525">
            <a:noFill/>
            <a:miter lim="800000"/>
            <a:headEnd/>
            <a:tailEnd/>
          </a:ln>
        </p:spPr>
        <p:txBody>
          <a:bodyPr>
            <a:spAutoFit/>
          </a:bodyPr>
          <a:lstStyle/>
          <a:p>
            <a:pPr algn="ctr"/>
            <a:r>
              <a:rPr lang="es-ES" sz="1200">
                <a:latin typeface="Calibri" pitchFamily="34" charset="0"/>
                <a:cs typeface="Calibri" pitchFamily="34" charset="0"/>
              </a:rPr>
              <a:t>Heating-cooling assembly</a:t>
            </a:r>
          </a:p>
        </p:txBody>
      </p:sp>
      <p:sp>
        <p:nvSpPr>
          <p:cNvPr id="18441" name="9 CuadroTexto"/>
          <p:cNvSpPr txBox="1">
            <a:spLocks noChangeArrowheads="1"/>
          </p:cNvSpPr>
          <p:nvPr/>
        </p:nvSpPr>
        <p:spPr bwMode="auto">
          <a:xfrm>
            <a:off x="827088" y="4508500"/>
            <a:ext cx="3024187" cy="276225"/>
          </a:xfrm>
          <a:prstGeom prst="rect">
            <a:avLst/>
          </a:prstGeom>
          <a:noFill/>
          <a:ln w="9525">
            <a:noFill/>
            <a:miter lim="800000"/>
            <a:headEnd/>
            <a:tailEnd/>
          </a:ln>
        </p:spPr>
        <p:txBody>
          <a:bodyPr>
            <a:spAutoFit/>
          </a:bodyPr>
          <a:lstStyle/>
          <a:p>
            <a:pPr algn="ctr"/>
            <a:r>
              <a:rPr lang="es-ES" sz="1200">
                <a:latin typeface="Calibri" pitchFamily="34" charset="0"/>
                <a:cs typeface="Calibri" pitchFamily="34" charset="0"/>
              </a:rPr>
              <a:t>Reactor is carried to the heating-cooling site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0 CuadroTexto"/>
          <p:cNvSpPr txBox="1">
            <a:spLocks noChangeArrowheads="1"/>
          </p:cNvSpPr>
          <p:nvPr/>
        </p:nvSpPr>
        <p:spPr bwMode="auto">
          <a:xfrm>
            <a:off x="611188" y="115888"/>
            <a:ext cx="7921625" cy="461962"/>
          </a:xfrm>
          <a:prstGeom prst="rect">
            <a:avLst/>
          </a:prstGeom>
          <a:noFill/>
          <a:ln w="9525">
            <a:noFill/>
            <a:miter lim="800000"/>
            <a:headEnd/>
            <a:tailEnd/>
          </a:ln>
        </p:spPr>
        <p:txBody>
          <a:bodyPr>
            <a:spAutoFit/>
          </a:bodyPr>
          <a:lstStyle/>
          <a:p>
            <a:pPr algn="ctr"/>
            <a:r>
              <a:rPr lang="es-ES" sz="2400" b="1">
                <a:latin typeface="Calibri" pitchFamily="34" charset="0"/>
                <a:cs typeface="Calibri" pitchFamily="34" charset="0"/>
              </a:rPr>
              <a:t>Optional reactor for MBBR</a:t>
            </a:r>
          </a:p>
        </p:txBody>
      </p:sp>
      <p:sp>
        <p:nvSpPr>
          <p:cNvPr id="19459" name="Rectangle 4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es-ES" sz="1000">
                <a:cs typeface="Times New Roman" pitchFamily="18" charset="0"/>
              </a:rPr>
              <a:t>        </a:t>
            </a:r>
            <a:endParaRPr lang="es-ES"/>
          </a:p>
        </p:txBody>
      </p:sp>
      <p:sp>
        <p:nvSpPr>
          <p:cNvPr id="19460" name="Rectangle 43"/>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pPr eaLnBrk="0" hangingPunct="0"/>
            <a:r>
              <a:rPr lang="es-ES" sz="1000">
                <a:cs typeface="Times New Roman" pitchFamily="18" charset="0"/>
              </a:rPr>
              <a:t>          </a:t>
            </a:r>
            <a:endParaRPr lang="es-ES"/>
          </a:p>
        </p:txBody>
      </p:sp>
      <p:sp>
        <p:nvSpPr>
          <p:cNvPr id="19461" name="Rectangle 45"/>
          <p:cNvSpPr>
            <a:spLocks noChangeArrowheads="1"/>
          </p:cNvSpPr>
          <p:nvPr/>
        </p:nvSpPr>
        <p:spPr bwMode="auto">
          <a:xfrm>
            <a:off x="0" y="5505450"/>
            <a:ext cx="9144000" cy="457200"/>
          </a:xfrm>
          <a:prstGeom prst="rect">
            <a:avLst/>
          </a:prstGeom>
          <a:noFill/>
          <a:ln w="9525">
            <a:noFill/>
            <a:miter lim="800000"/>
            <a:headEnd/>
            <a:tailEnd/>
          </a:ln>
        </p:spPr>
        <p:txBody>
          <a:bodyPr wrap="none" anchor="ctr">
            <a:spAutoFit/>
          </a:bodyPr>
          <a:lstStyle/>
          <a:p>
            <a:pPr eaLnBrk="0" hangingPunct="0"/>
            <a:endParaRPr lang="en-US"/>
          </a:p>
        </p:txBody>
      </p:sp>
      <p:pic>
        <p:nvPicPr>
          <p:cNvPr id="19462" name="11 Imagen"/>
          <p:cNvPicPr>
            <a:picLocks noChangeAspect="1" noChangeArrowheads="1"/>
          </p:cNvPicPr>
          <p:nvPr/>
        </p:nvPicPr>
        <p:blipFill>
          <a:blip r:embed="rId2" cstate="print"/>
          <a:srcRect/>
          <a:stretch>
            <a:fillRect/>
          </a:stretch>
        </p:blipFill>
        <p:spPr bwMode="auto">
          <a:xfrm>
            <a:off x="468313" y="1916113"/>
            <a:ext cx="7967662" cy="2293937"/>
          </a:xfrm>
          <a:prstGeom prst="rect">
            <a:avLst/>
          </a:prstGeom>
          <a:noFill/>
          <a:ln w="9525">
            <a:noFill/>
            <a:miter lim="800000"/>
            <a:headEnd/>
            <a:tailEnd/>
          </a:ln>
        </p:spPr>
      </p:pic>
      <p:sp>
        <p:nvSpPr>
          <p:cNvPr id="19463" name="12 Rectángulo"/>
          <p:cNvSpPr>
            <a:spLocks noChangeArrowheads="1"/>
          </p:cNvSpPr>
          <p:nvPr/>
        </p:nvSpPr>
        <p:spPr bwMode="auto">
          <a:xfrm>
            <a:off x="468313" y="4221163"/>
            <a:ext cx="2374900" cy="498475"/>
          </a:xfrm>
          <a:prstGeom prst="rect">
            <a:avLst/>
          </a:prstGeom>
          <a:noFill/>
          <a:ln w="9525">
            <a:noFill/>
            <a:miter lim="800000"/>
            <a:headEnd/>
            <a:tailEnd/>
          </a:ln>
        </p:spPr>
        <p:txBody>
          <a:bodyPr>
            <a:spAutoFit/>
          </a:bodyPr>
          <a:lstStyle/>
          <a:p>
            <a:pPr algn="ctr"/>
            <a:r>
              <a:rPr lang="en-US" sz="1200">
                <a:latin typeface="Calibri" pitchFamily="34" charset="0"/>
                <a:cs typeface="Calibri" pitchFamily="34" charset="0"/>
              </a:rPr>
              <a:t>Biomass-carriersot granular loading </a:t>
            </a:r>
          </a:p>
          <a:p>
            <a:pPr algn="ctr"/>
            <a:r>
              <a:rPr lang="en-US" sz="1200">
                <a:latin typeface="Calibri" pitchFamily="34" charset="0"/>
                <a:cs typeface="Calibri" pitchFamily="34" charset="0"/>
              </a:rPr>
              <a:t>in the reactor-cage</a:t>
            </a:r>
            <a:endParaRPr lang="es-ES" sz="1200">
              <a:latin typeface="Calibri" pitchFamily="34" charset="0"/>
              <a:cs typeface="Calibri" pitchFamily="34" charset="0"/>
            </a:endParaRPr>
          </a:p>
        </p:txBody>
      </p:sp>
      <p:sp>
        <p:nvSpPr>
          <p:cNvPr id="19464" name="13 Rectángulo"/>
          <p:cNvSpPr>
            <a:spLocks noChangeArrowheads="1"/>
          </p:cNvSpPr>
          <p:nvPr/>
        </p:nvSpPr>
        <p:spPr bwMode="auto">
          <a:xfrm>
            <a:off x="2932113" y="4221163"/>
            <a:ext cx="2217737" cy="498475"/>
          </a:xfrm>
          <a:prstGeom prst="rect">
            <a:avLst/>
          </a:prstGeom>
          <a:noFill/>
          <a:ln w="9525">
            <a:noFill/>
            <a:miter lim="800000"/>
            <a:headEnd/>
            <a:tailEnd/>
          </a:ln>
        </p:spPr>
        <p:txBody>
          <a:bodyPr wrap="none">
            <a:spAutoFit/>
          </a:bodyPr>
          <a:lstStyle/>
          <a:p>
            <a:pPr algn="ctr"/>
            <a:r>
              <a:rPr lang="en-US" sz="1200">
                <a:latin typeface="Calibri" pitchFamily="34" charset="0"/>
                <a:cs typeface="Calibri" pitchFamily="34" charset="0"/>
              </a:rPr>
              <a:t>Biomass-carriers + mixed-liquor </a:t>
            </a:r>
          </a:p>
          <a:p>
            <a:pPr algn="ctr"/>
            <a:r>
              <a:rPr lang="en-US" sz="1200">
                <a:latin typeface="Calibri" pitchFamily="34" charset="0"/>
                <a:cs typeface="Calibri" pitchFamily="34" charset="0"/>
              </a:rPr>
              <a:t>loaded in the reactor vesse</a:t>
            </a:r>
            <a:r>
              <a:rPr lang="en-US" sz="1200">
                <a:solidFill>
                  <a:srgbClr val="0070C0"/>
                </a:solidFill>
                <a:latin typeface="Calibri" pitchFamily="34" charset="0"/>
                <a:cs typeface="Calibri" pitchFamily="34" charset="0"/>
              </a:rPr>
              <a:t>l</a:t>
            </a:r>
            <a:endParaRPr lang="es-ES" sz="1200">
              <a:solidFill>
                <a:srgbClr val="0070C0"/>
              </a:solidFill>
              <a:latin typeface="Calibri" pitchFamily="34" charset="0"/>
              <a:cs typeface="Calibri" pitchFamily="34" charset="0"/>
            </a:endParaRPr>
          </a:p>
        </p:txBody>
      </p:sp>
      <p:sp>
        <p:nvSpPr>
          <p:cNvPr id="19465" name="14 Rectángulo"/>
          <p:cNvSpPr>
            <a:spLocks noChangeArrowheads="1"/>
          </p:cNvSpPr>
          <p:nvPr/>
        </p:nvSpPr>
        <p:spPr bwMode="auto">
          <a:xfrm>
            <a:off x="5724525" y="4221163"/>
            <a:ext cx="2411413" cy="498475"/>
          </a:xfrm>
          <a:prstGeom prst="rect">
            <a:avLst/>
          </a:prstGeom>
          <a:noFill/>
          <a:ln w="9525">
            <a:noFill/>
            <a:miter lim="800000"/>
            <a:headEnd/>
            <a:tailEnd/>
          </a:ln>
        </p:spPr>
        <p:txBody>
          <a:bodyPr wrap="none">
            <a:spAutoFit/>
          </a:bodyPr>
          <a:lstStyle/>
          <a:p>
            <a:pPr algn="ctr"/>
            <a:r>
              <a:rPr lang="en-US" sz="1200">
                <a:latin typeface="Calibri" pitchFamily="34" charset="0"/>
                <a:cs typeface="Calibri" pitchFamily="34" charset="0"/>
              </a:rPr>
              <a:t>Reactor installed in the system </a:t>
            </a:r>
          </a:p>
          <a:p>
            <a:pPr algn="ctr"/>
            <a:r>
              <a:rPr lang="en-US" sz="1200">
                <a:latin typeface="Calibri" pitchFamily="34" charset="0"/>
                <a:cs typeface="Calibri" pitchFamily="34" charset="0"/>
              </a:rPr>
              <a:t>and ready for the test performance </a:t>
            </a:r>
            <a:endParaRPr lang="es-ES" sz="1200">
              <a:latin typeface="Calibri" pitchFamily="34" charset="0"/>
              <a:cs typeface="Calibri" pitchFamily="34" charset="0"/>
            </a:endParaRPr>
          </a:p>
        </p:txBody>
      </p:sp>
      <p:sp>
        <p:nvSpPr>
          <p:cNvPr id="19466" name="Rectangle 1"/>
          <p:cNvSpPr>
            <a:spLocks noChangeArrowheads="1"/>
          </p:cNvSpPr>
          <p:nvPr/>
        </p:nvSpPr>
        <p:spPr bwMode="auto">
          <a:xfrm>
            <a:off x="468313" y="836613"/>
            <a:ext cx="8207375" cy="739775"/>
          </a:xfrm>
          <a:prstGeom prst="rect">
            <a:avLst/>
          </a:prstGeom>
          <a:noFill/>
          <a:ln w="9525">
            <a:noFill/>
            <a:miter lim="800000"/>
            <a:headEnd/>
            <a:tailEnd/>
          </a:ln>
        </p:spPr>
        <p:txBody>
          <a:bodyPr anchor="ctr">
            <a:spAutoFit/>
          </a:bodyPr>
          <a:lstStyle/>
          <a:p>
            <a:pPr algn="just" eaLnBrk="0" hangingPunct="0"/>
            <a:r>
              <a:rPr lang="en-US" sz="1400">
                <a:latin typeface="Calibri" pitchFamily="34" charset="0"/>
                <a:ea typeface="Times New Roman" pitchFamily="18" charset="0"/>
                <a:cs typeface="Calibri" pitchFamily="34" charset="0"/>
              </a:rPr>
              <a:t>BM respirometers are the only respirometers on the market that can offer the possibility of making use of one special bio-reactor assembly (designed by Surcis) for respirometric tests simulating moving bed bio-film reactors (MBBR type) or granular biomass.</a:t>
            </a:r>
            <a:endParaRPr lang="es-ES" sz="1400">
              <a:latin typeface="Calibri" pitchFamily="34" charset="0"/>
              <a:ea typeface="Times New Roman" pitchFamily="18" charset="0"/>
              <a:cs typeface="Calibri" pitchFamily="34" charset="0"/>
            </a:endParaRPr>
          </a:p>
        </p:txBody>
      </p:sp>
      <p:sp>
        <p:nvSpPr>
          <p:cNvPr id="19467" name="1 Marcador de número de diapositiva"/>
          <p:cNvSpPr>
            <a:spLocks noGrp="1"/>
          </p:cNvSpPr>
          <p:nvPr>
            <p:ph type="sldNum" sz="quarter" idx="12"/>
          </p:nvPr>
        </p:nvSpPr>
        <p:spPr>
          <a:xfrm>
            <a:off x="6875463" y="6381750"/>
            <a:ext cx="2133600" cy="476250"/>
          </a:xfrm>
          <a:noFill/>
        </p:spPr>
        <p:txBody>
          <a:bodyPr/>
          <a:lstStyle/>
          <a:p>
            <a:fld id="{762C0005-5EB8-4C40-B1F6-F933EA1A799D}" type="slidenum">
              <a:rPr lang="es-ES" smtClean="0"/>
              <a:pPr/>
              <a:t>18</a:t>
            </a:fld>
            <a:endParaRPr lang="es-E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número de diapositiva"/>
          <p:cNvSpPr>
            <a:spLocks noGrp="1"/>
          </p:cNvSpPr>
          <p:nvPr>
            <p:ph type="sldNum" sz="quarter" idx="12"/>
          </p:nvPr>
        </p:nvSpPr>
        <p:spPr>
          <a:noFill/>
        </p:spPr>
        <p:txBody>
          <a:bodyPr/>
          <a:lstStyle/>
          <a:p>
            <a:fld id="{40247653-2525-44C5-88DE-0296A729F35E}" type="slidenum">
              <a:rPr lang="es-ES" smtClean="0"/>
              <a:pPr/>
              <a:t>19</a:t>
            </a:fld>
            <a:endParaRPr lang="es-ES" smtClean="0"/>
          </a:p>
        </p:txBody>
      </p:sp>
      <p:sp>
        <p:nvSpPr>
          <p:cNvPr id="27651" name="3 CuadroTexto"/>
          <p:cNvSpPr txBox="1">
            <a:spLocks noChangeArrowheads="1"/>
          </p:cNvSpPr>
          <p:nvPr/>
        </p:nvSpPr>
        <p:spPr bwMode="auto">
          <a:xfrm>
            <a:off x="611188" y="333375"/>
            <a:ext cx="7921625" cy="1717675"/>
          </a:xfrm>
          <a:prstGeom prst="rect">
            <a:avLst/>
          </a:prstGeom>
          <a:solidFill>
            <a:srgbClr val="CCECFF"/>
          </a:solidFill>
          <a:ln w="9525">
            <a:solidFill>
              <a:srgbClr val="CCECFF"/>
            </a:solidFill>
            <a:miter lim="800000"/>
            <a:headEnd/>
            <a:tailEnd/>
          </a:ln>
        </p:spPr>
        <p:txBody>
          <a:bodyPr>
            <a:spAutoFit/>
          </a:bodyPr>
          <a:lstStyle/>
          <a:p>
            <a:pPr algn="ctr">
              <a:defRPr/>
            </a:pPr>
            <a:r>
              <a:rPr lang="es-ES_tradnl" sz="4800" b="1">
                <a:effectLst>
                  <a:outerShdw blurRad="38100" dist="38100" dir="2700000" algn="tl">
                    <a:srgbClr val="000000">
                      <a:alpha val="43137"/>
                    </a:srgbClr>
                  </a:outerShdw>
                </a:effectLst>
                <a:latin typeface="Verdana" pitchFamily="34" charset="0"/>
                <a:cs typeface="+mn-cs"/>
              </a:rPr>
              <a:t>BM Respirometry</a:t>
            </a:r>
          </a:p>
          <a:p>
            <a:pPr algn="ctr">
              <a:defRPr/>
            </a:pPr>
            <a:r>
              <a:rPr lang="es-ES" sz="4800" b="1">
                <a:effectLst>
                  <a:outerShdw blurRad="38100" dist="38100" dir="2700000" algn="tl">
                    <a:srgbClr val="000000">
                      <a:alpha val="43137"/>
                    </a:srgbClr>
                  </a:outerShdw>
                </a:effectLst>
                <a:latin typeface="Verdana" pitchFamily="34" charset="0"/>
                <a:cs typeface="+mn-cs"/>
              </a:rPr>
              <a:t>Applications</a:t>
            </a:r>
            <a:endParaRPr lang="es-ES_tradnl" sz="4800" b="1" dirty="0">
              <a:effectLst>
                <a:outerShdw blurRad="38100" dist="38100" dir="2700000" algn="tl">
                  <a:srgbClr val="000000">
                    <a:alpha val="43137"/>
                  </a:srgbClr>
                </a:outerShdw>
              </a:effectLst>
              <a:latin typeface="Verdana" pitchFamily="34" charset="0"/>
              <a:cs typeface="+mn-cs"/>
            </a:endParaRPr>
          </a:p>
        </p:txBody>
      </p:sp>
      <p:pic>
        <p:nvPicPr>
          <p:cNvPr id="20484" name="Picture 5"/>
          <p:cNvPicPr>
            <a:picLocks noChangeAspect="1" noChangeArrowheads="1"/>
          </p:cNvPicPr>
          <p:nvPr/>
        </p:nvPicPr>
        <p:blipFill>
          <a:blip r:embed="rId2" cstate="print"/>
          <a:srcRect/>
          <a:stretch>
            <a:fillRect/>
          </a:stretch>
        </p:blipFill>
        <p:spPr bwMode="auto">
          <a:xfrm>
            <a:off x="4211638" y="5949950"/>
            <a:ext cx="952500" cy="352425"/>
          </a:xfrm>
          <a:prstGeom prst="rect">
            <a:avLst/>
          </a:prstGeom>
          <a:noFill/>
          <a:ln w="9525" algn="ctr">
            <a:noFill/>
            <a:miter lim="800000"/>
            <a:headEnd/>
            <a:tailEnd/>
          </a:ln>
        </p:spPr>
      </p:pic>
      <p:pic>
        <p:nvPicPr>
          <p:cNvPr id="20485" name="Picture 6"/>
          <p:cNvPicPr>
            <a:picLocks noChangeAspect="1" noChangeArrowheads="1"/>
          </p:cNvPicPr>
          <p:nvPr/>
        </p:nvPicPr>
        <p:blipFill>
          <a:blip r:embed="rId3" cstate="print"/>
          <a:srcRect/>
          <a:stretch>
            <a:fillRect/>
          </a:stretch>
        </p:blipFill>
        <p:spPr bwMode="auto">
          <a:xfrm>
            <a:off x="611188" y="2205038"/>
            <a:ext cx="7921625" cy="36512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Rectángulo"/>
          <p:cNvSpPr>
            <a:spLocks noChangeArrowheads="1"/>
          </p:cNvSpPr>
          <p:nvPr/>
        </p:nvSpPr>
        <p:spPr bwMode="auto">
          <a:xfrm>
            <a:off x="611188" y="836613"/>
            <a:ext cx="8064500" cy="5508625"/>
          </a:xfrm>
          <a:prstGeom prst="rect">
            <a:avLst/>
          </a:prstGeom>
          <a:noFill/>
          <a:ln w="9525">
            <a:noFill/>
            <a:miter lim="800000"/>
            <a:headEnd/>
            <a:tailEnd/>
          </a:ln>
        </p:spPr>
        <p:txBody>
          <a:bodyPr>
            <a:spAutoFit/>
          </a:bodyPr>
          <a:lstStyle/>
          <a:p>
            <a:pPr algn="just"/>
            <a:r>
              <a:rPr lang="en-GB">
                <a:latin typeface="Calibri" pitchFamily="34" charset="0"/>
              </a:rPr>
              <a:t>It is a technology designed by SURCIS that combines the traditional Respirometry with a state of the art method that permits to carry out different types of tests on a fast and simple way to measure the oxygen uptake and derived parameters from the microorganisms of the activated sludgein any biological wastewater treatment plant.</a:t>
            </a:r>
            <a:endParaRPr lang="es-ES" b="1">
              <a:latin typeface="Calibri" pitchFamily="34" charset="0"/>
            </a:endParaRPr>
          </a:p>
          <a:p>
            <a:endParaRPr lang="en-GB" sz="8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r>
              <a:rPr lang="en-GB">
                <a:latin typeface="Calibri" pitchFamily="34" charset="0"/>
              </a:rPr>
              <a:t>BM - Respirometry can work on different combinations:</a:t>
            </a:r>
            <a:endParaRPr lang="es-ES" b="1">
              <a:latin typeface="Calibri" pitchFamily="34" charset="0"/>
            </a:endParaRPr>
          </a:p>
          <a:p>
            <a:pPr>
              <a:buClrTx/>
              <a:buSzPct val="95000"/>
              <a:buFont typeface="Wingdings" pitchFamily="2" charset="2"/>
              <a:buChar char="§"/>
            </a:pPr>
            <a:r>
              <a:rPr lang="en-GB" b="1">
                <a:latin typeface="Calibri" pitchFamily="34" charset="0"/>
              </a:rPr>
              <a:t>  </a:t>
            </a:r>
            <a:r>
              <a:rPr lang="en-GB">
                <a:latin typeface="Calibri" pitchFamily="34" charset="0"/>
              </a:rPr>
              <a:t>Activated sludge</a:t>
            </a:r>
            <a:endParaRPr lang="es-ES">
              <a:latin typeface="Calibri" pitchFamily="34" charset="0"/>
            </a:endParaRPr>
          </a:p>
          <a:p>
            <a:pPr>
              <a:buClrTx/>
              <a:buSzPct val="95000"/>
              <a:buFont typeface="Wingdings" pitchFamily="2" charset="2"/>
              <a:buChar char="§"/>
            </a:pPr>
            <a:r>
              <a:rPr lang="en-GB">
                <a:latin typeface="Calibri" pitchFamily="34" charset="0"/>
              </a:rPr>
              <a:t>  Activated sludge + wastewater sample</a:t>
            </a:r>
          </a:p>
          <a:p>
            <a:pPr>
              <a:buClrTx/>
              <a:buSzPct val="95000"/>
              <a:buFont typeface="Wingdings" pitchFamily="2" charset="2"/>
              <a:buChar char="§"/>
            </a:pPr>
            <a:r>
              <a:rPr lang="en-GB">
                <a:latin typeface="Calibri" pitchFamily="34" charset="0"/>
              </a:rPr>
              <a:t>  Activated sludge +  any sample</a:t>
            </a:r>
            <a:endParaRPr lang="es-ES">
              <a:latin typeface="Calibri" pitchFamily="34" charset="0"/>
            </a:endParaRPr>
          </a:p>
          <a:p>
            <a:pPr>
              <a:buClrTx/>
              <a:buSzPct val="95000"/>
              <a:buFont typeface="Wingdings" pitchFamily="2" charset="2"/>
              <a:buChar char="§"/>
            </a:pPr>
            <a:r>
              <a:rPr lang="en-GB">
                <a:latin typeface="Calibri" pitchFamily="34" charset="0"/>
              </a:rPr>
              <a:t>  Activated sludge + standard compound</a:t>
            </a:r>
            <a:endParaRPr lang="en-GB" b="1">
              <a:latin typeface="Calibri" pitchFamily="34" charset="0"/>
            </a:endParaRPr>
          </a:p>
          <a:p>
            <a:pPr>
              <a:buClrTx/>
              <a:buSzPct val="95000"/>
              <a:buFont typeface="Wingdings" pitchFamily="2" charset="2"/>
              <a:buChar char="§"/>
            </a:pPr>
            <a:r>
              <a:rPr lang="en-GB" b="1">
                <a:latin typeface="Calibri" pitchFamily="34" charset="0"/>
              </a:rPr>
              <a:t>  ...</a:t>
            </a:r>
            <a:endParaRPr lang="es-ES">
              <a:latin typeface="Calibri" pitchFamily="34" charset="0"/>
            </a:endParaRPr>
          </a:p>
        </p:txBody>
      </p:sp>
      <p:sp>
        <p:nvSpPr>
          <p:cNvPr id="5" name="4 CuadroTexto"/>
          <p:cNvSpPr txBox="1"/>
          <p:nvPr/>
        </p:nvSpPr>
        <p:spPr>
          <a:xfrm>
            <a:off x="900113" y="260350"/>
            <a:ext cx="7000875" cy="523875"/>
          </a:xfrm>
          <a:prstGeom prst="rect">
            <a:avLst/>
          </a:prstGeom>
          <a:noFill/>
        </p:spPr>
        <p:txBody>
          <a:bodyPr>
            <a:spAutoFit/>
          </a:bodyPr>
          <a:lstStyle/>
          <a:p>
            <a:pPr algn="ctr">
              <a:defRPr/>
            </a:pPr>
            <a:r>
              <a:rPr lang="es-ES_tradnl" sz="2800" b="1" dirty="0" err="1">
                <a:latin typeface="Calibri" pitchFamily="34" charset="0"/>
                <a:cs typeface="+mn-cs"/>
              </a:rPr>
              <a:t>What</a:t>
            </a:r>
            <a:r>
              <a:rPr lang="es-ES_tradnl" sz="2800" b="1" dirty="0">
                <a:latin typeface="Calibri" pitchFamily="34" charset="0"/>
                <a:cs typeface="+mn-cs"/>
              </a:rPr>
              <a:t> </a:t>
            </a:r>
            <a:r>
              <a:rPr lang="es-ES_tradnl" sz="2800" b="1" dirty="0" err="1">
                <a:latin typeface="Calibri" pitchFamily="34" charset="0"/>
                <a:cs typeface="+mn-cs"/>
              </a:rPr>
              <a:t>is</a:t>
            </a:r>
            <a:r>
              <a:rPr lang="es-ES_tradnl" sz="2800" b="1" dirty="0">
                <a:latin typeface="Calibri" pitchFamily="34" charset="0"/>
                <a:cs typeface="+mn-cs"/>
              </a:rPr>
              <a:t> BM Respirometry?</a:t>
            </a:r>
            <a:endParaRPr lang="es-ES" sz="2800" b="1" dirty="0">
              <a:latin typeface="Calibri" pitchFamily="34" charset="0"/>
              <a:cs typeface="+mn-cs"/>
            </a:endParaRPr>
          </a:p>
        </p:txBody>
      </p:sp>
      <p:pic>
        <p:nvPicPr>
          <p:cNvPr id="3076" name="Picture 4" descr="http://www.lifesciences.napier.ac.uk/smaefiles/wwtw/activatedsludge-a.jpg"/>
          <p:cNvPicPr>
            <a:picLocks noChangeAspect="1" noChangeArrowheads="1"/>
          </p:cNvPicPr>
          <p:nvPr/>
        </p:nvPicPr>
        <p:blipFill>
          <a:blip r:embed="rId2" cstate="print"/>
          <a:srcRect/>
          <a:stretch>
            <a:fillRect/>
          </a:stretch>
        </p:blipFill>
        <p:spPr bwMode="auto">
          <a:xfrm>
            <a:off x="1116013" y="2060575"/>
            <a:ext cx="6911975" cy="223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box(in)">
                                      <p:cBhvr>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362">
                                            <p:txEl>
                                              <p:pRg st="10" end="10"/>
                                            </p:txEl>
                                          </p:spTgt>
                                        </p:tgtEl>
                                        <p:attrNameLst>
                                          <p:attrName>style.visibility</p:attrName>
                                        </p:attrNameLst>
                                      </p:cBhvr>
                                      <p:to>
                                        <p:strVal val="visible"/>
                                      </p:to>
                                    </p:set>
                                    <p:animEffect transition="in" filter="box(in)">
                                      <p:cBhvr>
                                        <p:cTn id="12" dur="500"/>
                                        <p:tgtEl>
                                          <p:spTgt spid="15362">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362">
                                            <p:txEl>
                                              <p:pRg st="11" end="11"/>
                                            </p:txEl>
                                          </p:spTgt>
                                        </p:tgtEl>
                                        <p:attrNameLst>
                                          <p:attrName>style.visibility</p:attrName>
                                        </p:attrNameLst>
                                      </p:cBhvr>
                                      <p:to>
                                        <p:strVal val="visible"/>
                                      </p:to>
                                    </p:set>
                                    <p:animEffect transition="in" filter="box(in)">
                                      <p:cBhvr>
                                        <p:cTn id="17" dur="500"/>
                                        <p:tgtEl>
                                          <p:spTgt spid="15362">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362">
                                            <p:txEl>
                                              <p:pRg st="12" end="12"/>
                                            </p:txEl>
                                          </p:spTgt>
                                        </p:tgtEl>
                                        <p:attrNameLst>
                                          <p:attrName>style.visibility</p:attrName>
                                        </p:attrNameLst>
                                      </p:cBhvr>
                                      <p:to>
                                        <p:strVal val="visible"/>
                                      </p:to>
                                    </p:set>
                                    <p:animEffect transition="in" filter="box(in)">
                                      <p:cBhvr>
                                        <p:cTn id="22" dur="500"/>
                                        <p:tgtEl>
                                          <p:spTgt spid="15362">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362">
                                            <p:txEl>
                                              <p:pRg st="13" end="13"/>
                                            </p:txEl>
                                          </p:spTgt>
                                        </p:tgtEl>
                                        <p:attrNameLst>
                                          <p:attrName>style.visibility</p:attrName>
                                        </p:attrNameLst>
                                      </p:cBhvr>
                                      <p:to>
                                        <p:strVal val="visible"/>
                                      </p:to>
                                    </p:set>
                                    <p:animEffect transition="in" filter="box(in)">
                                      <p:cBhvr>
                                        <p:cTn id="27" dur="500"/>
                                        <p:tgtEl>
                                          <p:spTgt spid="15362">
                                            <p:txEl>
                                              <p:pRg st="13" end="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5362">
                                            <p:txEl>
                                              <p:pRg st="14" end="14"/>
                                            </p:txEl>
                                          </p:spTgt>
                                        </p:tgtEl>
                                        <p:attrNameLst>
                                          <p:attrName>style.visibility</p:attrName>
                                        </p:attrNameLst>
                                      </p:cBhvr>
                                      <p:to>
                                        <p:strVal val="visible"/>
                                      </p:to>
                                    </p:set>
                                    <p:animEffect transition="in" filter="box(in)">
                                      <p:cBhvr>
                                        <p:cTn id="32" dur="500"/>
                                        <p:tgtEl>
                                          <p:spTgt spid="15362">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5362">
                                            <p:txEl>
                                              <p:pRg st="15" end="15"/>
                                            </p:txEl>
                                          </p:spTgt>
                                        </p:tgtEl>
                                        <p:attrNameLst>
                                          <p:attrName>style.visibility</p:attrName>
                                        </p:attrNameLst>
                                      </p:cBhvr>
                                      <p:to>
                                        <p:strVal val="visible"/>
                                      </p:to>
                                    </p:set>
                                    <p:animEffect transition="in" filter="box(in)">
                                      <p:cBhvr>
                                        <p:cTn id="37" dur="500"/>
                                        <p:tgtEl>
                                          <p:spTgt spid="1536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número de diapositiva"/>
          <p:cNvSpPr>
            <a:spLocks noGrp="1"/>
          </p:cNvSpPr>
          <p:nvPr>
            <p:ph type="sldNum" sz="quarter" idx="12"/>
          </p:nvPr>
        </p:nvSpPr>
        <p:spPr>
          <a:noFill/>
        </p:spPr>
        <p:txBody>
          <a:bodyPr/>
          <a:lstStyle/>
          <a:p>
            <a:fld id="{A90C6833-E300-4490-90A7-E2681186DDF3}" type="slidenum">
              <a:rPr lang="es-ES" smtClean="0"/>
              <a:pPr/>
              <a:t>20</a:t>
            </a:fld>
            <a:endParaRPr lang="es-ES" smtClean="0"/>
          </a:p>
        </p:txBody>
      </p:sp>
      <p:sp>
        <p:nvSpPr>
          <p:cNvPr id="27651" name="3 CuadroTexto"/>
          <p:cNvSpPr txBox="1">
            <a:spLocks noChangeArrowheads="1"/>
          </p:cNvSpPr>
          <p:nvPr/>
        </p:nvSpPr>
        <p:spPr bwMode="auto">
          <a:xfrm>
            <a:off x="900113" y="1844675"/>
            <a:ext cx="7429500" cy="2308225"/>
          </a:xfrm>
          <a:prstGeom prst="rect">
            <a:avLst/>
          </a:prstGeom>
          <a:solidFill>
            <a:srgbClr val="CCECFF"/>
          </a:solidFill>
          <a:ln w="3175">
            <a:noFill/>
            <a:miter lim="800000"/>
            <a:headEnd/>
            <a:tailEnd/>
          </a:ln>
        </p:spPr>
        <p:txBody>
          <a:bodyPr>
            <a:spAutoFit/>
          </a:bodyPr>
          <a:lstStyle/>
          <a:p>
            <a:pPr algn="ctr">
              <a:defRPr/>
            </a:pPr>
            <a:r>
              <a:rPr lang="es-ES_tradnl" sz="4800" b="1">
                <a:effectLst>
                  <a:outerShdw blurRad="38100" dist="38100" dir="2700000" algn="tl">
                    <a:srgbClr val="000000">
                      <a:alpha val="43137"/>
                    </a:srgbClr>
                  </a:outerShdw>
                </a:effectLst>
                <a:latin typeface="Verdana" pitchFamily="34" charset="0"/>
                <a:cs typeface="+mn-cs"/>
              </a:rPr>
              <a:t>Primary assessment of the activated sludge process</a:t>
            </a:r>
            <a:endParaRPr lang="es-ES_tradnl" sz="4800" b="1" dirty="0">
              <a:effectLst>
                <a:outerShdw blurRad="38100" dist="38100" dir="2700000" algn="tl">
                  <a:srgbClr val="000000">
                    <a:alpha val="43137"/>
                  </a:srgbClr>
                </a:outerShdw>
              </a:effectLst>
              <a:latin typeface="Verdana" pitchFamily="34" charset="0"/>
              <a:cs typeface="+mn-cs"/>
            </a:endParaRPr>
          </a:p>
        </p:txBody>
      </p:sp>
      <p:pic>
        <p:nvPicPr>
          <p:cNvPr id="21508" name="Picture 5"/>
          <p:cNvPicPr>
            <a:picLocks noChangeAspect="1" noChangeArrowheads="1"/>
          </p:cNvPicPr>
          <p:nvPr/>
        </p:nvPicPr>
        <p:blipFill>
          <a:blip r:embed="rId2" cstate="print"/>
          <a:srcRect/>
          <a:stretch>
            <a:fillRect/>
          </a:stretch>
        </p:blipFill>
        <p:spPr bwMode="auto">
          <a:xfrm>
            <a:off x="3995738" y="5805488"/>
            <a:ext cx="1401762" cy="4302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9" descr="Resultado de imagen de imagenes de tomar el pulso"/>
          <p:cNvPicPr>
            <a:picLocks noChangeAspect="1" noChangeArrowheads="1"/>
          </p:cNvPicPr>
          <p:nvPr/>
        </p:nvPicPr>
        <p:blipFill>
          <a:blip r:embed="rId2" cstate="print"/>
          <a:srcRect/>
          <a:stretch>
            <a:fillRect/>
          </a:stretch>
        </p:blipFill>
        <p:spPr bwMode="auto">
          <a:xfrm>
            <a:off x="539552" y="4293096"/>
            <a:ext cx="931069" cy="927100"/>
          </a:xfrm>
          <a:prstGeom prst="rect">
            <a:avLst/>
          </a:prstGeom>
          <a:noFill/>
          <a:ln w="9525">
            <a:noFill/>
            <a:miter lim="800000"/>
            <a:headEnd/>
            <a:tailEnd/>
          </a:ln>
        </p:spPr>
      </p:pic>
      <p:graphicFrame>
        <p:nvGraphicFramePr>
          <p:cNvPr id="72" name="71 Tabla"/>
          <p:cNvGraphicFramePr>
            <a:graphicFrameLocks noGrp="1"/>
          </p:cNvGraphicFramePr>
          <p:nvPr/>
        </p:nvGraphicFramePr>
        <p:xfrm>
          <a:off x="1547664" y="3953933"/>
          <a:ext cx="5688632" cy="1587232"/>
        </p:xfrm>
        <a:graphic>
          <a:graphicData uri="http://schemas.openxmlformats.org/drawingml/2006/table">
            <a:tbl>
              <a:tblPr firstRow="1" bandRow="1">
                <a:tableStyleId>{5C22544A-7EE6-4342-B048-85BDC9FD1C3A}</a:tableStyleId>
              </a:tblPr>
              <a:tblGrid>
                <a:gridCol w="1229131"/>
                <a:gridCol w="4459501"/>
              </a:tblGrid>
              <a:tr h="210418">
                <a:tc>
                  <a:txBody>
                    <a:bodyPr/>
                    <a:lstStyle/>
                    <a:p>
                      <a:pPr algn="ctr"/>
                      <a:r>
                        <a:rPr lang="es-ES" sz="1400" smtClean="0">
                          <a:solidFill>
                            <a:schemeClr val="tx1"/>
                          </a:solidFill>
                          <a:latin typeface="Calibri" pitchFamily="34" charset="0"/>
                          <a:cs typeface="Calibri" pitchFamily="34" charset="0"/>
                        </a:rPr>
                        <a:t>LF</a:t>
                      </a:r>
                      <a:endParaRPr lang="es-ES" sz="1400">
                        <a:solidFill>
                          <a:schemeClr val="tx1"/>
                        </a:solidFill>
                        <a:latin typeface="Calibri" pitchFamily="34" charset="0"/>
                        <a:cs typeface="Calibri" pitchFamily="34" charset="0"/>
                      </a:endParaRPr>
                    </a:p>
                  </a:txBody>
                  <a:tcPr marL="68580" marR="68580">
                    <a:solidFill>
                      <a:schemeClr val="accent6">
                        <a:lumMod val="20000"/>
                        <a:lumOff val="80000"/>
                      </a:schemeClr>
                    </a:solidFill>
                  </a:tcPr>
                </a:tc>
                <a:tc>
                  <a:txBody>
                    <a:bodyPr/>
                    <a:lstStyle/>
                    <a:p>
                      <a:pPr algn="ctr"/>
                      <a:r>
                        <a:rPr lang="es-ES" sz="1400" smtClean="0">
                          <a:solidFill>
                            <a:schemeClr val="tx1"/>
                          </a:solidFill>
                          <a:latin typeface="Calibri" pitchFamily="34" charset="0"/>
                          <a:cs typeface="Calibri" pitchFamily="34" charset="0"/>
                        </a:rPr>
                        <a:t>Assessment</a:t>
                      </a:r>
                      <a:endParaRPr lang="es-ES" sz="1400">
                        <a:solidFill>
                          <a:schemeClr val="tx1"/>
                        </a:solidFill>
                        <a:latin typeface="Calibri" pitchFamily="34" charset="0"/>
                        <a:cs typeface="Calibri" pitchFamily="34" charset="0"/>
                      </a:endParaRPr>
                    </a:p>
                  </a:txBody>
                  <a:tcPr marL="68580" marR="68580">
                    <a:solidFill>
                      <a:schemeClr val="accent6">
                        <a:lumMod val="20000"/>
                        <a:lumOff val="80000"/>
                      </a:schemeClr>
                    </a:solidFill>
                  </a:tcPr>
                </a:tc>
              </a:tr>
              <a:tr h="243763">
                <a:tc>
                  <a:txBody>
                    <a:bodyPr/>
                    <a:lstStyle/>
                    <a:p>
                      <a:r>
                        <a:rPr lang="es-ES" sz="1400" b="1" smtClean="0">
                          <a:latin typeface="Calibri" pitchFamily="34" charset="0"/>
                          <a:cs typeface="Calibri" pitchFamily="34" charset="0"/>
                        </a:rPr>
                        <a:t>LF &lt; 1,3</a:t>
                      </a:r>
                      <a:endParaRPr lang="es-ES" sz="1400" b="1">
                        <a:latin typeface="Calibri" pitchFamily="34" charset="0"/>
                        <a:cs typeface="Calibri" pitchFamily="34" charset="0"/>
                      </a:endParaRPr>
                    </a:p>
                  </a:txBody>
                  <a:tcPr marL="68580" marR="68580"/>
                </a:tc>
                <a:tc>
                  <a:txBody>
                    <a:bodyPr/>
                    <a:lstStyle/>
                    <a:p>
                      <a:r>
                        <a:rPr lang="es-ES" sz="1400" smtClean="0">
                          <a:solidFill>
                            <a:srgbClr val="002060"/>
                          </a:solidFill>
                          <a:latin typeface="Calibri" pitchFamily="34" charset="0"/>
                          <a:cs typeface="Calibri" pitchFamily="34" charset="0"/>
                        </a:rPr>
                        <a:t>Inhibition / Toxicity already present in the reactor </a:t>
                      </a:r>
                      <a:endParaRPr lang="es-ES" sz="1400">
                        <a:solidFill>
                          <a:srgbClr val="002060"/>
                        </a:solidFill>
                        <a:latin typeface="Calibri" pitchFamily="34" charset="0"/>
                        <a:cs typeface="Calibri" pitchFamily="34" charset="0"/>
                      </a:endParaRPr>
                    </a:p>
                  </a:txBody>
                  <a:tcPr marL="68580" marR="68580"/>
                </a:tc>
              </a:tr>
              <a:tr h="318398">
                <a:tc>
                  <a:txBody>
                    <a:bodyPr/>
                    <a:lstStyle/>
                    <a:p>
                      <a:r>
                        <a:rPr lang="es-ES" sz="1400" b="1" smtClean="0">
                          <a:latin typeface="Calibri" pitchFamily="34" charset="0"/>
                          <a:cs typeface="Calibri" pitchFamily="34" charset="0"/>
                        </a:rPr>
                        <a:t>1,3 &lt; LF &lt; 3</a:t>
                      </a:r>
                      <a:endParaRPr lang="es-ES" sz="1400" b="1">
                        <a:latin typeface="Calibri" pitchFamily="34" charset="0"/>
                        <a:cs typeface="Calibri" pitchFamily="34" charset="0"/>
                      </a:endParaRPr>
                    </a:p>
                  </a:txBody>
                  <a:tcPr marL="68580" marR="68580"/>
                </a:tc>
                <a:tc>
                  <a:txBody>
                    <a:bodyPr/>
                    <a:lstStyle/>
                    <a:p>
                      <a:r>
                        <a:rPr lang="es-ES" sz="1400" smtClean="0">
                          <a:solidFill>
                            <a:srgbClr val="002060"/>
                          </a:solidFill>
                          <a:latin typeface="Calibri" pitchFamily="34" charset="0"/>
                          <a:cs typeface="Calibri" pitchFamily="34" charset="0"/>
                        </a:rPr>
                        <a:t>Low process performance</a:t>
                      </a:r>
                      <a:endParaRPr lang="es-ES" sz="1400">
                        <a:solidFill>
                          <a:srgbClr val="002060"/>
                        </a:solidFill>
                        <a:latin typeface="Calibri" pitchFamily="34" charset="0"/>
                        <a:cs typeface="Calibri" pitchFamily="34" charset="0"/>
                      </a:endParaRPr>
                    </a:p>
                  </a:txBody>
                  <a:tcPr marL="68580" marR="68580"/>
                </a:tc>
              </a:tr>
              <a:tr h="243763">
                <a:tc>
                  <a:txBody>
                    <a:bodyPr/>
                    <a:lstStyle/>
                    <a:p>
                      <a:r>
                        <a:rPr lang="es-ES" sz="1400" b="1" smtClean="0">
                          <a:latin typeface="Calibri" pitchFamily="34" charset="0"/>
                          <a:cs typeface="Calibri" pitchFamily="34" charset="0"/>
                        </a:rPr>
                        <a:t>3 &lt; LF &lt; 5</a:t>
                      </a:r>
                      <a:endParaRPr lang="es-ES" sz="1400" b="1">
                        <a:latin typeface="Calibri" pitchFamily="34" charset="0"/>
                        <a:cs typeface="Calibri" pitchFamily="34" charset="0"/>
                      </a:endParaRPr>
                    </a:p>
                  </a:txBody>
                  <a:tcPr marL="68580" marR="68580"/>
                </a:tc>
                <a:tc>
                  <a:txBody>
                    <a:bodyPr/>
                    <a:lstStyle/>
                    <a:p>
                      <a:r>
                        <a:rPr lang="es-ES" sz="1400" smtClean="0">
                          <a:solidFill>
                            <a:srgbClr val="002060"/>
                          </a:solidFill>
                          <a:latin typeface="Calibri" pitchFamily="34" charset="0"/>
                          <a:cs typeface="Calibri" pitchFamily="34" charset="0"/>
                        </a:rPr>
                        <a:t>Good process performance</a:t>
                      </a:r>
                      <a:endParaRPr lang="es-ES" sz="1400">
                        <a:solidFill>
                          <a:srgbClr val="002060"/>
                        </a:solidFill>
                        <a:latin typeface="Calibri" pitchFamily="34" charset="0"/>
                        <a:cs typeface="Calibri" pitchFamily="34" charset="0"/>
                      </a:endParaRPr>
                    </a:p>
                  </a:txBody>
                  <a:tcPr marL="68580" marR="68580"/>
                </a:tc>
              </a:tr>
              <a:tr h="354434">
                <a:tc>
                  <a:txBody>
                    <a:bodyPr/>
                    <a:lstStyle/>
                    <a:p>
                      <a:r>
                        <a:rPr lang="es-ES" sz="1400" b="1" smtClean="0">
                          <a:latin typeface="Calibri" pitchFamily="34" charset="0"/>
                          <a:cs typeface="Calibri" pitchFamily="34" charset="0"/>
                        </a:rPr>
                        <a:t>LF &gt;</a:t>
                      </a:r>
                      <a:r>
                        <a:rPr lang="es-ES" sz="1400" b="1" baseline="0" smtClean="0">
                          <a:latin typeface="Calibri" pitchFamily="34" charset="0"/>
                          <a:cs typeface="Calibri" pitchFamily="34" charset="0"/>
                        </a:rPr>
                        <a:t> 5</a:t>
                      </a:r>
                      <a:endParaRPr lang="es-ES" sz="1400" b="1">
                        <a:latin typeface="Calibri" pitchFamily="34" charset="0"/>
                        <a:cs typeface="Calibri" pitchFamily="34" charset="0"/>
                      </a:endParaRPr>
                    </a:p>
                  </a:txBody>
                  <a:tcPr marL="68580" marR="68580"/>
                </a:tc>
                <a:tc>
                  <a:txBody>
                    <a:bodyPr/>
                    <a:lstStyle/>
                    <a:p>
                      <a:r>
                        <a:rPr lang="es-ES" sz="1400" smtClean="0">
                          <a:solidFill>
                            <a:srgbClr val="002060"/>
                          </a:solidFill>
                          <a:latin typeface="Calibri" pitchFamily="34" charset="0"/>
                          <a:cs typeface="Calibri" pitchFamily="34" charset="0"/>
                        </a:rPr>
                        <a:t>Overloading </a:t>
                      </a:r>
                      <a:endParaRPr lang="es-ES" sz="1400">
                        <a:solidFill>
                          <a:srgbClr val="002060"/>
                        </a:solidFill>
                        <a:latin typeface="Calibri" pitchFamily="34" charset="0"/>
                        <a:cs typeface="Calibri" pitchFamily="34" charset="0"/>
                      </a:endParaRPr>
                    </a:p>
                  </a:txBody>
                  <a:tcPr marL="68580" marR="68580"/>
                </a:tc>
              </a:tr>
            </a:tbl>
          </a:graphicData>
        </a:graphic>
      </p:graphicFrame>
      <p:sp>
        <p:nvSpPr>
          <p:cNvPr id="73" name="72 CuadroTexto"/>
          <p:cNvSpPr txBox="1"/>
          <p:nvPr/>
        </p:nvSpPr>
        <p:spPr>
          <a:xfrm>
            <a:off x="467544" y="3356992"/>
            <a:ext cx="8280920" cy="338554"/>
          </a:xfrm>
          <a:prstGeom prst="rect">
            <a:avLst/>
          </a:prstGeom>
          <a:noFill/>
        </p:spPr>
        <p:txBody>
          <a:bodyPr wrap="square">
            <a:spAutoFit/>
          </a:bodyPr>
          <a:lstStyle/>
          <a:p>
            <a:pPr algn="ctr">
              <a:defRPr/>
            </a:pPr>
            <a:r>
              <a:rPr lang="es-ES" smtClean="0">
                <a:latin typeface="Calibri" pitchFamily="34" charset="0"/>
                <a:cs typeface="Calibri" pitchFamily="34" charset="0"/>
              </a:rPr>
              <a:t>Loading Factor: </a:t>
            </a:r>
            <a:r>
              <a:rPr lang="es-ES" b="1" smtClean="0">
                <a:latin typeface="Calibri" pitchFamily="34" charset="0"/>
                <a:cs typeface="Calibri" pitchFamily="34" charset="0"/>
              </a:rPr>
              <a:t> LF </a:t>
            </a:r>
            <a:r>
              <a:rPr lang="es-ES" b="1">
                <a:latin typeface="Calibri" pitchFamily="34" charset="0"/>
                <a:cs typeface="Calibri" pitchFamily="34" charset="0"/>
              </a:rPr>
              <a:t>=</a:t>
            </a:r>
            <a:r>
              <a:rPr lang="es-ES">
                <a:latin typeface="Calibri" pitchFamily="34" charset="0"/>
                <a:cs typeface="Calibri" pitchFamily="34" charset="0"/>
              </a:rPr>
              <a:t> </a:t>
            </a:r>
            <a:r>
              <a:rPr lang="es-ES" b="1">
                <a:latin typeface="Calibri" pitchFamily="34" charset="0"/>
                <a:cs typeface="Calibri" pitchFamily="34" charset="0"/>
              </a:rPr>
              <a:t>OUR</a:t>
            </a:r>
            <a:r>
              <a:rPr lang="es-ES" b="1" baseline="-20000">
                <a:latin typeface="Calibri" pitchFamily="34" charset="0"/>
                <a:cs typeface="Calibri" pitchFamily="34" charset="0"/>
              </a:rPr>
              <a:t>in</a:t>
            </a:r>
            <a:r>
              <a:rPr lang="es-ES" b="1">
                <a:latin typeface="Calibri" pitchFamily="34" charset="0"/>
                <a:cs typeface="Calibri" pitchFamily="34" charset="0"/>
              </a:rPr>
              <a:t> / OUR</a:t>
            </a:r>
            <a:r>
              <a:rPr lang="es-ES" b="1" baseline="-20000">
                <a:latin typeface="Calibri" pitchFamily="34" charset="0"/>
                <a:cs typeface="Calibri" pitchFamily="34" charset="0"/>
              </a:rPr>
              <a:t>ef</a:t>
            </a:r>
          </a:p>
        </p:txBody>
      </p:sp>
      <p:sp>
        <p:nvSpPr>
          <p:cNvPr id="74" name="73 CuadroTexto"/>
          <p:cNvSpPr txBox="1"/>
          <p:nvPr/>
        </p:nvSpPr>
        <p:spPr>
          <a:xfrm>
            <a:off x="349250" y="5825596"/>
            <a:ext cx="8509000" cy="523220"/>
          </a:xfrm>
          <a:prstGeom prst="rect">
            <a:avLst/>
          </a:prstGeom>
          <a:noFill/>
          <a:ln>
            <a:solidFill>
              <a:srgbClr val="00B0F0"/>
            </a:solidFill>
          </a:ln>
        </p:spPr>
        <p:txBody>
          <a:bodyPr wrap="square">
            <a:spAutoFit/>
          </a:bodyPr>
          <a:lstStyle/>
          <a:p>
            <a:pPr algn="ctr">
              <a:defRPr/>
            </a:pPr>
            <a:r>
              <a:rPr lang="en-US" sz="1400" smtClean="0">
                <a:solidFill>
                  <a:srgbClr val="0070C0"/>
                </a:solidFill>
              </a:rPr>
              <a:t>This is an easy and fast way to evaluate the actual performance of the process without the need to resort to any other Lab parameter.</a:t>
            </a:r>
            <a:endParaRPr lang="es-ES" sz="1400">
              <a:solidFill>
                <a:srgbClr val="0070C0"/>
              </a:solidFill>
            </a:endParaRPr>
          </a:p>
        </p:txBody>
      </p:sp>
      <p:sp>
        <p:nvSpPr>
          <p:cNvPr id="27" name="26 CuadroTexto"/>
          <p:cNvSpPr txBox="1"/>
          <p:nvPr/>
        </p:nvSpPr>
        <p:spPr>
          <a:xfrm>
            <a:off x="539552" y="332656"/>
            <a:ext cx="8208912" cy="461665"/>
          </a:xfrm>
          <a:prstGeom prst="rect">
            <a:avLst/>
          </a:prstGeom>
          <a:noFill/>
        </p:spPr>
        <p:txBody>
          <a:bodyPr wrap="square" rtlCol="0">
            <a:spAutoFit/>
          </a:bodyPr>
          <a:lstStyle/>
          <a:p>
            <a:pPr algn="ctr"/>
            <a:r>
              <a:rPr lang="es-ES" sz="2400" b="1" smtClean="0"/>
              <a:t>Taking the pulse of the process performance</a:t>
            </a:r>
            <a:endParaRPr lang="es-ES" sz="2400" b="1"/>
          </a:p>
        </p:txBody>
      </p:sp>
      <p:sp>
        <p:nvSpPr>
          <p:cNvPr id="35" name="34 Marcador de número de diapositiva"/>
          <p:cNvSpPr>
            <a:spLocks noGrp="1"/>
          </p:cNvSpPr>
          <p:nvPr>
            <p:ph type="sldNum" sz="quarter" idx="12"/>
          </p:nvPr>
        </p:nvSpPr>
        <p:spPr>
          <a:xfrm>
            <a:off x="6516216" y="6381750"/>
            <a:ext cx="2133600" cy="476250"/>
          </a:xfrm>
        </p:spPr>
        <p:txBody>
          <a:bodyPr/>
          <a:lstStyle/>
          <a:p>
            <a:fld id="{2096C5CE-E4A8-42BE-B11B-917EF0BC0F3D}" type="slidenum">
              <a:rPr lang="es-ES" smtClean="0"/>
              <a:pPr/>
              <a:t>21</a:t>
            </a:fld>
            <a:endParaRPr lang="es-ES"/>
          </a:p>
        </p:txBody>
      </p:sp>
      <p:pic>
        <p:nvPicPr>
          <p:cNvPr id="2050" name="Picture 2"/>
          <p:cNvPicPr>
            <a:picLocks noChangeAspect="1" noChangeArrowheads="1"/>
          </p:cNvPicPr>
          <p:nvPr/>
        </p:nvPicPr>
        <p:blipFill>
          <a:blip r:embed="rId3" cstate="print"/>
          <a:srcRect/>
          <a:stretch>
            <a:fillRect/>
          </a:stretch>
        </p:blipFill>
        <p:spPr bwMode="auto">
          <a:xfrm>
            <a:off x="1547664" y="1124744"/>
            <a:ext cx="6029325" cy="2057400"/>
          </a:xfrm>
          <a:prstGeom prst="rect">
            <a:avLst/>
          </a:prstGeom>
          <a:noFill/>
          <a:ln w="9525">
            <a:noFill/>
            <a:miter lim="800000"/>
            <a:headEnd/>
            <a:tailEnd/>
          </a:ln>
        </p:spPr>
      </p:pic>
    </p:spTree>
    <p:extLst>
      <p:ext uri="{BB962C8B-B14F-4D97-AF65-F5344CB8AC3E}">
        <p14:creationId xmlns="" xmlns:p14="http://schemas.microsoft.com/office/powerpoint/2010/main" val="878842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9" descr="Resultado de imagen de imagenes de tomar el pulso"/>
          <p:cNvPicPr>
            <a:picLocks noChangeAspect="1" noChangeArrowheads="1"/>
          </p:cNvPicPr>
          <p:nvPr/>
        </p:nvPicPr>
        <p:blipFill>
          <a:blip r:embed="rId2" cstate="print"/>
          <a:srcRect/>
          <a:stretch>
            <a:fillRect/>
          </a:stretch>
        </p:blipFill>
        <p:spPr bwMode="auto">
          <a:xfrm>
            <a:off x="285354" y="5119158"/>
            <a:ext cx="931069" cy="927100"/>
          </a:xfrm>
          <a:prstGeom prst="rect">
            <a:avLst/>
          </a:prstGeom>
          <a:noFill/>
          <a:ln w="9525">
            <a:noFill/>
            <a:miter lim="800000"/>
            <a:headEnd/>
            <a:tailEnd/>
          </a:ln>
        </p:spPr>
      </p:pic>
      <p:graphicFrame>
        <p:nvGraphicFramePr>
          <p:cNvPr id="72" name="71 Tabla"/>
          <p:cNvGraphicFramePr>
            <a:graphicFrameLocks noGrp="1"/>
          </p:cNvGraphicFramePr>
          <p:nvPr/>
        </p:nvGraphicFramePr>
        <p:xfrm>
          <a:off x="1043608" y="4581128"/>
          <a:ext cx="7634038" cy="1415678"/>
        </p:xfrm>
        <a:graphic>
          <a:graphicData uri="http://schemas.openxmlformats.org/drawingml/2006/table">
            <a:tbl>
              <a:tblPr firstRow="1" bandRow="1">
                <a:tableStyleId>{5C22544A-7EE6-4342-B048-85BDC9FD1C3A}</a:tableStyleId>
              </a:tblPr>
              <a:tblGrid>
                <a:gridCol w="2376264"/>
                <a:gridCol w="5257774"/>
              </a:tblGrid>
              <a:tr h="210418">
                <a:tc>
                  <a:txBody>
                    <a:bodyPr/>
                    <a:lstStyle/>
                    <a:p>
                      <a:pPr algn="ctr"/>
                      <a:r>
                        <a:rPr lang="es-ES" sz="1400" smtClean="0">
                          <a:solidFill>
                            <a:schemeClr val="tx1"/>
                          </a:solidFill>
                          <a:latin typeface="Calibri" pitchFamily="34" charset="0"/>
                          <a:cs typeface="Calibri" pitchFamily="34" charset="0"/>
                        </a:rPr>
                        <a:t>AF</a:t>
                      </a:r>
                      <a:r>
                        <a:rPr lang="es-ES" sz="1400" b="0" smtClean="0">
                          <a:solidFill>
                            <a:schemeClr val="tx1"/>
                          </a:solidFill>
                          <a:latin typeface="Calibri" pitchFamily="34" charset="0"/>
                          <a:cs typeface="Calibri" pitchFamily="34" charset="0"/>
                        </a:rPr>
                        <a:t> </a:t>
                      </a:r>
                      <a:r>
                        <a:rPr lang="es-ES" sz="1200" b="0" smtClean="0">
                          <a:solidFill>
                            <a:schemeClr val="tx1"/>
                          </a:solidFill>
                          <a:latin typeface="Calibri" pitchFamily="34" charset="0"/>
                          <a:cs typeface="Calibri" pitchFamily="34" charset="0"/>
                        </a:rPr>
                        <a:t>(average)</a:t>
                      </a:r>
                      <a:endParaRPr lang="es-ES" sz="1200" b="0" baseline="-20000" smtClean="0">
                        <a:solidFill>
                          <a:schemeClr val="tx1"/>
                        </a:solidFill>
                        <a:latin typeface="Calibri" pitchFamily="34" charset="0"/>
                        <a:cs typeface="Calibri" pitchFamily="34" charset="0"/>
                      </a:endParaRPr>
                    </a:p>
                    <a:p>
                      <a:pPr algn="ctr"/>
                      <a:r>
                        <a:rPr lang="es-ES" sz="1400" b="0" baseline="-20000" smtClean="0">
                          <a:solidFill>
                            <a:schemeClr val="tx1"/>
                          </a:solidFill>
                          <a:latin typeface="Calibri" pitchFamily="34" charset="0"/>
                          <a:cs typeface="Calibri" pitchFamily="34" charset="0"/>
                        </a:rPr>
                        <a:t> </a:t>
                      </a:r>
                      <a:r>
                        <a:rPr lang="es-ES" sz="1200" b="0" baseline="0" smtClean="0">
                          <a:solidFill>
                            <a:schemeClr val="tx1"/>
                          </a:solidFill>
                          <a:latin typeface="Calibri" pitchFamily="34" charset="0"/>
                          <a:cs typeface="Calibri" pitchFamily="34" charset="0"/>
                        </a:rPr>
                        <a:t>for a determined performance</a:t>
                      </a:r>
                    </a:p>
                  </a:txBody>
                  <a:tcPr marL="68580" marR="68580">
                    <a:solidFill>
                      <a:schemeClr val="accent6">
                        <a:lumMod val="20000"/>
                        <a:lumOff val="80000"/>
                      </a:schemeClr>
                    </a:solidFill>
                  </a:tcPr>
                </a:tc>
                <a:tc>
                  <a:txBody>
                    <a:bodyPr/>
                    <a:lstStyle/>
                    <a:p>
                      <a:pPr algn="ctr"/>
                      <a:r>
                        <a:rPr lang="es-ES" sz="1400" smtClean="0">
                          <a:solidFill>
                            <a:schemeClr val="tx1"/>
                          </a:solidFill>
                          <a:latin typeface="Calibri" pitchFamily="34" charset="0"/>
                          <a:cs typeface="Calibri" pitchFamily="34" charset="0"/>
                        </a:rPr>
                        <a:t>Valoración</a:t>
                      </a:r>
                      <a:endParaRPr lang="es-ES" sz="1400">
                        <a:solidFill>
                          <a:schemeClr val="tx1"/>
                        </a:solidFill>
                        <a:latin typeface="Calibri" pitchFamily="34" charset="0"/>
                        <a:cs typeface="Calibri" pitchFamily="34" charset="0"/>
                      </a:endParaRPr>
                    </a:p>
                  </a:txBody>
                  <a:tcPr marL="68580" marR="68580">
                    <a:solidFill>
                      <a:schemeClr val="accent6">
                        <a:lumMod val="20000"/>
                        <a:lumOff val="80000"/>
                      </a:schemeClr>
                    </a:solidFill>
                  </a:tcPr>
                </a:tc>
              </a:tr>
              <a:tr h="243763">
                <a:tc>
                  <a:txBody>
                    <a:bodyPr/>
                    <a:lstStyle/>
                    <a:p>
                      <a:r>
                        <a:rPr lang="es-ES" sz="1400" b="1" smtClean="0">
                          <a:latin typeface="Calibri" pitchFamily="34" charset="0"/>
                          <a:cs typeface="Calibri" pitchFamily="34" charset="0"/>
                        </a:rPr>
                        <a:t>Going up progressively</a:t>
                      </a:r>
                      <a:endParaRPr lang="es-ES" sz="1400" b="1">
                        <a:latin typeface="Calibri" pitchFamily="34" charset="0"/>
                        <a:cs typeface="Calibri" pitchFamily="34" charset="0"/>
                      </a:endParaRPr>
                    </a:p>
                  </a:txBody>
                  <a:tcPr marL="68580" marR="68580"/>
                </a:tc>
                <a:tc>
                  <a:txBody>
                    <a:bodyPr/>
                    <a:lstStyle/>
                    <a:p>
                      <a:r>
                        <a:rPr lang="en-US" sz="1400" smtClean="0">
                          <a:solidFill>
                            <a:srgbClr val="002060"/>
                          </a:solidFill>
                          <a:latin typeface="Calibri" pitchFamily="34" charset="0"/>
                          <a:cs typeface="Calibri" pitchFamily="34" charset="0"/>
                        </a:rPr>
                        <a:t>Lack of maintenance or elements replacement in the aeration system</a:t>
                      </a:r>
                      <a:endParaRPr lang="es-ES" sz="1400">
                        <a:solidFill>
                          <a:srgbClr val="002060"/>
                        </a:solidFill>
                        <a:latin typeface="Calibri" pitchFamily="34" charset="0"/>
                        <a:cs typeface="Calibri" pitchFamily="34" charset="0"/>
                      </a:endParaRPr>
                    </a:p>
                  </a:txBody>
                  <a:tcPr marL="68580" marR="68580"/>
                </a:tc>
              </a:tr>
              <a:tr h="318398">
                <a:tc>
                  <a:txBody>
                    <a:bodyPr/>
                    <a:lstStyle/>
                    <a:p>
                      <a:r>
                        <a:rPr lang="es-ES" sz="1400" b="1" smtClean="0">
                          <a:latin typeface="Calibri" pitchFamily="34" charset="0"/>
                          <a:cs typeface="Calibri" pitchFamily="34" charset="0"/>
                        </a:rPr>
                        <a:t>Remains constant (+/- 10%)</a:t>
                      </a:r>
                      <a:endParaRPr lang="es-ES" sz="1400" b="1">
                        <a:latin typeface="Calibri" pitchFamily="34" charset="0"/>
                        <a:cs typeface="Calibri" pitchFamily="34" charset="0"/>
                      </a:endParaRPr>
                    </a:p>
                  </a:txBody>
                  <a:tcPr marL="68580" marR="68580"/>
                </a:tc>
                <a:tc>
                  <a:txBody>
                    <a:bodyPr/>
                    <a:lstStyle/>
                    <a:p>
                      <a:r>
                        <a:rPr lang="es-ES" sz="1400" smtClean="0">
                          <a:solidFill>
                            <a:srgbClr val="002060"/>
                          </a:solidFill>
                          <a:latin typeface="Calibri" pitchFamily="34" charset="0"/>
                          <a:cs typeface="Calibri" pitchFamily="34" charset="0"/>
                        </a:rPr>
                        <a:t>In order</a:t>
                      </a:r>
                      <a:endParaRPr lang="es-ES" sz="1400">
                        <a:solidFill>
                          <a:srgbClr val="002060"/>
                        </a:solidFill>
                        <a:latin typeface="Calibri" pitchFamily="34" charset="0"/>
                        <a:cs typeface="Calibri" pitchFamily="34" charset="0"/>
                      </a:endParaRPr>
                    </a:p>
                  </a:txBody>
                  <a:tcPr marL="68580" marR="68580"/>
                </a:tc>
              </a:tr>
              <a:tr h="243763">
                <a:tc>
                  <a:txBody>
                    <a:bodyPr/>
                    <a:lstStyle/>
                    <a:p>
                      <a:r>
                        <a:rPr lang="es-ES" sz="1400" b="1" smtClean="0">
                          <a:latin typeface="Calibri" pitchFamily="34" charset="0"/>
                          <a:cs typeface="Calibri" pitchFamily="34" charset="0"/>
                        </a:rPr>
                        <a:t>Going dow progressively</a:t>
                      </a:r>
                      <a:endParaRPr lang="es-ES" sz="1400" b="1">
                        <a:latin typeface="Calibri" pitchFamily="34" charset="0"/>
                        <a:cs typeface="Calibri" pitchFamily="34" charset="0"/>
                      </a:endParaRPr>
                    </a:p>
                  </a:txBody>
                  <a:tcPr marL="68580" marR="68580"/>
                </a:tc>
                <a:tc>
                  <a:txBody>
                    <a:bodyPr/>
                    <a:lstStyle/>
                    <a:p>
                      <a:r>
                        <a:rPr lang="en-US" sz="1400" smtClean="0">
                          <a:solidFill>
                            <a:srgbClr val="002060"/>
                          </a:solidFill>
                          <a:latin typeface="Calibri" pitchFamily="34" charset="0"/>
                          <a:cs typeface="Calibri" pitchFamily="34" charset="0"/>
                        </a:rPr>
                        <a:t>Energy may be wasted by excessive aeration</a:t>
                      </a:r>
                      <a:endParaRPr lang="es-ES" sz="1400">
                        <a:solidFill>
                          <a:srgbClr val="002060"/>
                        </a:solidFill>
                        <a:latin typeface="Calibri" pitchFamily="34" charset="0"/>
                        <a:cs typeface="Calibri" pitchFamily="34" charset="0"/>
                      </a:endParaRPr>
                    </a:p>
                  </a:txBody>
                  <a:tcPr marL="68580" marR="68580"/>
                </a:tc>
              </a:tr>
            </a:tbl>
          </a:graphicData>
        </a:graphic>
      </p:graphicFrame>
      <p:sp>
        <p:nvSpPr>
          <p:cNvPr id="27" name="26 CuadroTexto"/>
          <p:cNvSpPr txBox="1"/>
          <p:nvPr/>
        </p:nvSpPr>
        <p:spPr>
          <a:xfrm>
            <a:off x="400050" y="122768"/>
            <a:ext cx="8343900" cy="904863"/>
          </a:xfrm>
          <a:prstGeom prst="rect">
            <a:avLst/>
          </a:prstGeom>
          <a:noFill/>
        </p:spPr>
        <p:txBody>
          <a:bodyPr wrap="square" rtlCol="0">
            <a:spAutoFit/>
          </a:bodyPr>
          <a:lstStyle/>
          <a:p>
            <a:pPr algn="ctr"/>
            <a:r>
              <a:rPr lang="es-ES" sz="2400" b="1" smtClean="0">
                <a:latin typeface="Calibri" pitchFamily="34" charset="0"/>
                <a:cs typeface="Calibri" pitchFamily="34" charset="0"/>
              </a:rPr>
              <a:t>Follow up for maintenance or elements replacements </a:t>
            </a:r>
          </a:p>
          <a:p>
            <a:pPr algn="ctr"/>
            <a:r>
              <a:rPr lang="es-ES" sz="2400" b="1" smtClean="0">
                <a:latin typeface="Calibri" pitchFamily="34" charset="0"/>
                <a:cs typeface="Calibri" pitchFamily="34" charset="0"/>
              </a:rPr>
              <a:t>in the aeration system</a:t>
            </a:r>
            <a:endParaRPr lang="es-ES" sz="2400" b="1">
              <a:latin typeface="Calibri" pitchFamily="34" charset="0"/>
              <a:cs typeface="Calibri" pitchFamily="34" charset="0"/>
            </a:endParaRPr>
          </a:p>
        </p:txBody>
      </p:sp>
      <p:sp>
        <p:nvSpPr>
          <p:cNvPr id="35" name="34 Marcador de número de diapositiva"/>
          <p:cNvSpPr>
            <a:spLocks noGrp="1"/>
          </p:cNvSpPr>
          <p:nvPr>
            <p:ph type="sldNum" sz="quarter" idx="12"/>
          </p:nvPr>
        </p:nvSpPr>
        <p:spPr/>
        <p:txBody>
          <a:bodyPr/>
          <a:lstStyle/>
          <a:p>
            <a:fld id="{2096C5CE-E4A8-42BE-B11B-917EF0BC0F3D}" type="slidenum">
              <a:rPr lang="es-ES" smtClean="0"/>
              <a:pPr/>
              <a:t>22</a:t>
            </a:fld>
            <a:endParaRPr lang="es-ES"/>
          </a:p>
        </p:txBody>
      </p:sp>
      <p:sp>
        <p:nvSpPr>
          <p:cNvPr id="37" name="36 CuadroTexto"/>
          <p:cNvSpPr txBox="1"/>
          <p:nvPr/>
        </p:nvSpPr>
        <p:spPr>
          <a:xfrm>
            <a:off x="328612" y="1114425"/>
            <a:ext cx="8451056" cy="738664"/>
          </a:xfrm>
          <a:prstGeom prst="rect">
            <a:avLst/>
          </a:prstGeom>
          <a:noFill/>
        </p:spPr>
        <p:txBody>
          <a:bodyPr wrap="square" rtlCol="0">
            <a:spAutoFit/>
          </a:bodyPr>
          <a:lstStyle/>
          <a:p>
            <a:pPr algn="just"/>
            <a:r>
              <a:rPr lang="en-US" sz="1400" smtClean="0">
                <a:latin typeface="Calibri" pitchFamily="34" charset="0"/>
                <a:cs typeface="Calibri" pitchFamily="34" charset="0"/>
              </a:rPr>
              <a:t>This application is based on the principle that the OUR</a:t>
            </a:r>
            <a:r>
              <a:rPr lang="en-US" sz="1400" baseline="-20000" smtClean="0">
                <a:latin typeface="Calibri" pitchFamily="34" charset="0"/>
                <a:cs typeface="Calibri" pitchFamily="34" charset="0"/>
              </a:rPr>
              <a:t>in</a:t>
            </a:r>
            <a:r>
              <a:rPr lang="en-US" sz="1400" smtClean="0">
                <a:latin typeface="Calibri" pitchFamily="34" charset="0"/>
                <a:cs typeface="Calibri" pitchFamily="34" charset="0"/>
              </a:rPr>
              <a:t> is proportional to the inlet load and that to maintain a determined performance there must be a balance between the inlet load and the air flow that is supplied for determined process performance and DO.</a:t>
            </a:r>
            <a:endParaRPr lang="es-ES_tradnl" sz="1400">
              <a:latin typeface="Calibri" pitchFamily="34" charset="0"/>
              <a:cs typeface="Calibri"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1619672" y="1988840"/>
            <a:ext cx="6010275" cy="2047875"/>
          </a:xfrm>
          <a:prstGeom prst="rect">
            <a:avLst/>
          </a:prstGeom>
          <a:noFill/>
          <a:ln w="9525">
            <a:noFill/>
            <a:miter lim="800000"/>
            <a:headEnd/>
            <a:tailEnd/>
          </a:ln>
        </p:spPr>
      </p:pic>
      <p:sp>
        <p:nvSpPr>
          <p:cNvPr id="69" name="68 CuadroTexto"/>
          <p:cNvSpPr txBox="1"/>
          <p:nvPr/>
        </p:nvSpPr>
        <p:spPr>
          <a:xfrm>
            <a:off x="3059832" y="4077072"/>
            <a:ext cx="2664296" cy="338554"/>
          </a:xfrm>
          <a:prstGeom prst="rect">
            <a:avLst/>
          </a:prstGeom>
          <a:noFill/>
        </p:spPr>
        <p:txBody>
          <a:bodyPr wrap="square" rtlCol="0">
            <a:spAutoFit/>
          </a:bodyPr>
          <a:lstStyle/>
          <a:p>
            <a:pPr algn="ctr"/>
            <a:r>
              <a:rPr lang="es-ES" b="1" smtClean="0">
                <a:latin typeface="Calibri" pitchFamily="34" charset="0"/>
                <a:cs typeface="Calibri" pitchFamily="34" charset="0"/>
              </a:rPr>
              <a:t>AF</a:t>
            </a:r>
            <a:r>
              <a:rPr lang="es-ES" smtClean="0">
                <a:latin typeface="Calibri" pitchFamily="34" charset="0"/>
                <a:cs typeface="Calibri" pitchFamily="34" charset="0"/>
              </a:rPr>
              <a:t> = Q</a:t>
            </a:r>
            <a:r>
              <a:rPr lang="es-ES" baseline="-20000" smtClean="0">
                <a:latin typeface="Calibri" pitchFamily="34" charset="0"/>
                <a:cs typeface="Calibri" pitchFamily="34" charset="0"/>
              </a:rPr>
              <a:t>air</a:t>
            </a:r>
            <a:r>
              <a:rPr lang="es-ES" smtClean="0">
                <a:latin typeface="Calibri" pitchFamily="34" charset="0"/>
                <a:cs typeface="Calibri" pitchFamily="34" charset="0"/>
              </a:rPr>
              <a:t> / OUR</a:t>
            </a:r>
            <a:r>
              <a:rPr lang="es-ES" baseline="-20000" smtClean="0">
                <a:latin typeface="Calibri" pitchFamily="34" charset="0"/>
                <a:cs typeface="Calibri" pitchFamily="34" charset="0"/>
              </a:rPr>
              <a:t>in</a:t>
            </a:r>
            <a:endParaRPr lang="es-ES_tradnl" baseline="-20000">
              <a:latin typeface="Calibri" pitchFamily="34" charset="0"/>
              <a:cs typeface="Calibri" pitchFamily="34" charset="0"/>
            </a:endParaRPr>
          </a:p>
        </p:txBody>
      </p:sp>
    </p:spTree>
    <p:extLst>
      <p:ext uri="{BB962C8B-B14F-4D97-AF65-F5344CB8AC3E}">
        <p14:creationId xmlns="" xmlns:p14="http://schemas.microsoft.com/office/powerpoint/2010/main" val="878842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número de diapositiva"/>
          <p:cNvSpPr>
            <a:spLocks noGrp="1"/>
          </p:cNvSpPr>
          <p:nvPr>
            <p:ph type="sldNum" sz="quarter" idx="12"/>
          </p:nvPr>
        </p:nvSpPr>
        <p:spPr>
          <a:noFill/>
        </p:spPr>
        <p:txBody>
          <a:bodyPr/>
          <a:lstStyle/>
          <a:p>
            <a:fld id="{07317843-35E8-4896-9871-647C85FCFE40}" type="slidenum">
              <a:rPr lang="es-ES" smtClean="0"/>
              <a:pPr/>
              <a:t>23</a:t>
            </a:fld>
            <a:endParaRPr lang="es-ES" smtClean="0"/>
          </a:p>
        </p:txBody>
      </p:sp>
      <p:sp>
        <p:nvSpPr>
          <p:cNvPr id="27651" name="3 CuadroTexto"/>
          <p:cNvSpPr txBox="1">
            <a:spLocks noChangeArrowheads="1"/>
          </p:cNvSpPr>
          <p:nvPr/>
        </p:nvSpPr>
        <p:spPr bwMode="auto">
          <a:xfrm>
            <a:off x="1619250" y="2060575"/>
            <a:ext cx="6026150" cy="1570038"/>
          </a:xfrm>
          <a:prstGeom prst="rect">
            <a:avLst/>
          </a:prstGeom>
          <a:solidFill>
            <a:srgbClr val="CCECFF"/>
          </a:solidFill>
          <a:ln w="9525">
            <a:solidFill>
              <a:srgbClr val="CCECFF"/>
            </a:solidFill>
            <a:miter lim="800000"/>
            <a:headEnd/>
            <a:tailEnd/>
          </a:ln>
        </p:spPr>
        <p:txBody>
          <a:bodyPr>
            <a:spAutoFit/>
          </a:bodyPr>
          <a:lstStyle/>
          <a:p>
            <a:pPr algn="ctr">
              <a:defRPr/>
            </a:pPr>
            <a:r>
              <a:rPr lang="es-ES_tradnl" sz="4800" b="1">
                <a:effectLst>
                  <a:outerShdw blurRad="38100" dist="38100" dir="2700000" algn="tl">
                    <a:srgbClr val="000000">
                      <a:alpha val="43137"/>
                    </a:srgbClr>
                  </a:outerShdw>
                </a:effectLst>
                <a:latin typeface="Verdana" pitchFamily="34" charset="0"/>
                <a:cs typeface="+mn-cs"/>
              </a:rPr>
              <a:t>Endogenous respiration</a:t>
            </a:r>
            <a:endParaRPr lang="es-ES_tradnl" sz="4800" b="1" dirty="0">
              <a:effectLst>
                <a:outerShdw blurRad="38100" dist="38100" dir="2700000" algn="tl">
                  <a:srgbClr val="000000">
                    <a:alpha val="43137"/>
                  </a:srgbClr>
                </a:outerShdw>
              </a:effectLst>
              <a:latin typeface="Verdana" pitchFamily="34" charset="0"/>
              <a:cs typeface="+mn-cs"/>
            </a:endParaRPr>
          </a:p>
        </p:txBody>
      </p:sp>
      <p:pic>
        <p:nvPicPr>
          <p:cNvPr id="23556" name="Picture 5"/>
          <p:cNvPicPr>
            <a:picLocks noChangeAspect="1" noChangeArrowheads="1"/>
          </p:cNvPicPr>
          <p:nvPr/>
        </p:nvPicPr>
        <p:blipFill>
          <a:blip r:embed="rId2" cstate="print"/>
          <a:srcRect/>
          <a:stretch>
            <a:fillRect/>
          </a:stretch>
        </p:blipFill>
        <p:spPr bwMode="auto">
          <a:xfrm>
            <a:off x="4140200" y="5876925"/>
            <a:ext cx="952500" cy="3524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número de diapositiva"/>
          <p:cNvSpPr>
            <a:spLocks noGrp="1"/>
          </p:cNvSpPr>
          <p:nvPr>
            <p:ph type="sldNum" sz="quarter" idx="12"/>
          </p:nvPr>
        </p:nvSpPr>
        <p:spPr>
          <a:noFill/>
        </p:spPr>
        <p:txBody>
          <a:bodyPr/>
          <a:lstStyle/>
          <a:p>
            <a:fld id="{BDA95304-16FC-4380-9B3A-871CB85EEEC3}" type="slidenum">
              <a:rPr lang="es-ES" smtClean="0"/>
              <a:pPr/>
              <a:t>24</a:t>
            </a:fld>
            <a:endParaRPr lang="es-ES" smtClean="0"/>
          </a:p>
        </p:txBody>
      </p:sp>
      <p:sp>
        <p:nvSpPr>
          <p:cNvPr id="3" name="Text Box 6"/>
          <p:cNvSpPr txBox="1">
            <a:spLocks noChangeArrowheads="1"/>
          </p:cNvSpPr>
          <p:nvPr/>
        </p:nvSpPr>
        <p:spPr bwMode="auto">
          <a:xfrm>
            <a:off x="684213" y="115888"/>
            <a:ext cx="8064500" cy="523875"/>
          </a:xfrm>
          <a:prstGeom prst="rect">
            <a:avLst/>
          </a:prstGeom>
          <a:noFill/>
          <a:ln w="9525">
            <a:noFill/>
            <a:miter lim="800000"/>
            <a:headEnd/>
            <a:tailEnd/>
          </a:ln>
        </p:spPr>
        <p:txBody>
          <a:bodyPr>
            <a:spAutoFit/>
          </a:bodyPr>
          <a:lstStyle/>
          <a:p>
            <a:pPr algn="ctr">
              <a:spcBef>
                <a:spcPct val="0"/>
              </a:spcBef>
              <a:buClrTx/>
              <a:buSzTx/>
              <a:buFontTx/>
              <a:buNone/>
              <a:defRPr/>
            </a:pPr>
            <a:r>
              <a:rPr lang="es-ES" sz="2800" b="1" dirty="0" err="1">
                <a:latin typeface="Calibri" pitchFamily="34" charset="0"/>
                <a:cs typeface="+mn-cs"/>
              </a:rPr>
              <a:t>Endogenous</a:t>
            </a:r>
            <a:r>
              <a:rPr lang="es-ES" sz="2800" b="1" dirty="0">
                <a:latin typeface="Calibri" pitchFamily="34" charset="0"/>
                <a:cs typeface="+mn-cs"/>
              </a:rPr>
              <a:t> </a:t>
            </a:r>
            <a:r>
              <a:rPr lang="es-ES" sz="2800" b="1" dirty="0" err="1">
                <a:latin typeface="Calibri" pitchFamily="34" charset="0"/>
                <a:cs typeface="+mn-cs"/>
              </a:rPr>
              <a:t>respiration</a:t>
            </a:r>
            <a:r>
              <a:rPr lang="es-ES" sz="2800" b="1" dirty="0">
                <a:latin typeface="Calibri" pitchFamily="34" charset="0"/>
                <a:cs typeface="+mn-cs"/>
              </a:rPr>
              <a:t> </a:t>
            </a:r>
            <a:r>
              <a:rPr lang="es-ES" sz="2800" b="1" dirty="0" err="1">
                <a:latin typeface="Calibri" pitchFamily="34" charset="0"/>
                <a:cs typeface="+mn-cs"/>
              </a:rPr>
              <a:t>rate</a:t>
            </a:r>
            <a:endParaRPr lang="es-ES" sz="2800" b="1" dirty="0">
              <a:solidFill>
                <a:srgbClr val="0070C0"/>
              </a:solidFill>
              <a:latin typeface="Calibri" pitchFamily="34" charset="0"/>
              <a:cs typeface="+mn-cs"/>
            </a:endParaRPr>
          </a:p>
        </p:txBody>
      </p:sp>
      <p:sp>
        <p:nvSpPr>
          <p:cNvPr id="24580" name="Rectangle 1"/>
          <p:cNvSpPr>
            <a:spLocks noChangeArrowheads="1"/>
          </p:cNvSpPr>
          <p:nvPr/>
        </p:nvSpPr>
        <p:spPr bwMode="auto">
          <a:xfrm>
            <a:off x="468313" y="620713"/>
            <a:ext cx="8280400" cy="1144587"/>
          </a:xfrm>
          <a:prstGeom prst="rect">
            <a:avLst/>
          </a:prstGeom>
          <a:noFill/>
          <a:ln w="9525" algn="ctr">
            <a:noFill/>
            <a:miter lim="800000"/>
            <a:headEnd/>
            <a:tailEnd/>
          </a:ln>
        </p:spPr>
        <p:txBody>
          <a:bodyPr anchor="ctr">
            <a:spAutoFit/>
          </a:bodyPr>
          <a:lstStyle/>
          <a:p>
            <a:pPr algn="just" eaLnBrk="0" hangingPunct="0"/>
            <a:r>
              <a:rPr lang="fr-FR" sz="1400">
                <a:latin typeface="Calibri" pitchFamily="34" charset="0"/>
                <a:cs typeface="Calibri" pitchFamily="34" charset="0"/>
              </a:rPr>
              <a:t>It is about the endogenous oxygen uptake rate test (OUR end) of the activated sludge after being aerated for a sufficient time to eliminate any kind of degradable subtrate. </a:t>
            </a:r>
          </a:p>
          <a:p>
            <a:pPr algn="just" eaLnBrk="0" hangingPunct="0"/>
            <a:endParaRPr lang="fr-FR" sz="800">
              <a:latin typeface="Calibri" pitchFamily="34" charset="0"/>
              <a:cs typeface="Calibri" pitchFamily="34" charset="0"/>
            </a:endParaRPr>
          </a:p>
          <a:p>
            <a:pPr algn="just" eaLnBrk="0" hangingPunct="0"/>
            <a:r>
              <a:rPr lang="fr-FR" sz="1400">
                <a:latin typeface="Calibri" pitchFamily="34" charset="0"/>
                <a:cs typeface="Calibri" pitchFamily="34" charset="0"/>
              </a:rPr>
              <a:t>Normally the endogenous respiration state can be recognized when the oxygen readings are stable within its oxygen saturation level.</a:t>
            </a:r>
          </a:p>
        </p:txBody>
      </p:sp>
      <p:sp>
        <p:nvSpPr>
          <p:cNvPr id="9" name="4 CuadroTexto"/>
          <p:cNvSpPr txBox="1">
            <a:spLocks noChangeArrowheads="1"/>
          </p:cNvSpPr>
          <p:nvPr/>
        </p:nvSpPr>
        <p:spPr bwMode="auto">
          <a:xfrm>
            <a:off x="3132138" y="5805488"/>
            <a:ext cx="2951162" cy="277812"/>
          </a:xfrm>
          <a:prstGeom prst="rect">
            <a:avLst/>
          </a:prstGeom>
          <a:noFill/>
          <a:ln w="9525">
            <a:noFill/>
            <a:miter lim="800000"/>
            <a:headEnd/>
            <a:tailEnd/>
          </a:ln>
        </p:spPr>
        <p:txBody>
          <a:bodyPr>
            <a:spAutoFit/>
          </a:bodyPr>
          <a:lstStyle/>
          <a:p>
            <a:pPr algn="ctr"/>
            <a:r>
              <a:rPr lang="es-ES" sz="1200">
                <a:solidFill>
                  <a:srgbClr val="0070C0"/>
                </a:solidFill>
                <a:latin typeface="Calibri" pitchFamily="34" charset="0"/>
              </a:rPr>
              <a:t>DO and OUR respirogram for OUR end</a:t>
            </a:r>
          </a:p>
        </p:txBody>
      </p:sp>
      <p:pic>
        <p:nvPicPr>
          <p:cNvPr id="24582" name="Picture 8"/>
          <p:cNvPicPr>
            <a:picLocks noChangeAspect="1" noChangeArrowheads="1"/>
          </p:cNvPicPr>
          <p:nvPr/>
        </p:nvPicPr>
        <p:blipFill>
          <a:blip r:embed="rId2" cstate="print"/>
          <a:srcRect/>
          <a:stretch>
            <a:fillRect/>
          </a:stretch>
        </p:blipFill>
        <p:spPr bwMode="auto">
          <a:xfrm>
            <a:off x="827088" y="1916113"/>
            <a:ext cx="7559675" cy="3932237"/>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número de diapositiva"/>
          <p:cNvSpPr>
            <a:spLocks noGrp="1"/>
          </p:cNvSpPr>
          <p:nvPr>
            <p:ph type="sldNum" sz="quarter" idx="12"/>
          </p:nvPr>
        </p:nvSpPr>
        <p:spPr>
          <a:noFill/>
        </p:spPr>
        <p:txBody>
          <a:bodyPr/>
          <a:lstStyle/>
          <a:p>
            <a:fld id="{9A0B9608-5ABB-416E-92DE-B72F0E3DAFA4}" type="slidenum">
              <a:rPr lang="es-ES" smtClean="0"/>
              <a:pPr/>
              <a:t>25</a:t>
            </a:fld>
            <a:endParaRPr lang="es-ES" smtClean="0"/>
          </a:p>
        </p:txBody>
      </p:sp>
      <p:sp>
        <p:nvSpPr>
          <p:cNvPr id="3" name="Text Box 6"/>
          <p:cNvSpPr txBox="1">
            <a:spLocks noChangeArrowheads="1"/>
          </p:cNvSpPr>
          <p:nvPr/>
        </p:nvSpPr>
        <p:spPr bwMode="auto">
          <a:xfrm>
            <a:off x="468313" y="188913"/>
            <a:ext cx="8207375" cy="461962"/>
          </a:xfrm>
          <a:prstGeom prst="rect">
            <a:avLst/>
          </a:prstGeom>
          <a:noFill/>
          <a:ln w="9525">
            <a:noFill/>
            <a:miter lim="800000"/>
            <a:headEnd/>
            <a:tailEnd/>
          </a:ln>
        </p:spPr>
        <p:txBody>
          <a:bodyPr>
            <a:spAutoFit/>
          </a:bodyPr>
          <a:lstStyle/>
          <a:p>
            <a:pPr algn="ctr">
              <a:spcBef>
                <a:spcPct val="0"/>
              </a:spcBef>
              <a:buClrTx/>
              <a:buSzTx/>
              <a:buFontTx/>
              <a:buNone/>
              <a:defRPr/>
            </a:pPr>
            <a:r>
              <a:rPr lang="es-ES" sz="2400" b="1" dirty="0">
                <a:latin typeface="Calibri" pitchFamily="34" charset="0"/>
                <a:cs typeface="+mn-cs"/>
              </a:rPr>
              <a:t>OUR</a:t>
            </a:r>
            <a:r>
              <a:rPr lang="es-ES" sz="2400" b="1" baseline="-20000" dirty="0">
                <a:latin typeface="Calibri" pitchFamily="34" charset="0"/>
                <a:cs typeface="+mn-cs"/>
              </a:rPr>
              <a:t>end</a:t>
            </a:r>
            <a:r>
              <a:rPr lang="es-ES" sz="2400" b="1" dirty="0">
                <a:latin typeface="Calibri" pitchFamily="34" charset="0"/>
                <a:cs typeface="+mn-cs"/>
              </a:rPr>
              <a:t> </a:t>
            </a:r>
            <a:r>
              <a:rPr lang="es-ES" sz="2400" b="1" dirty="0" err="1">
                <a:latin typeface="Calibri" pitchFamily="34" charset="0"/>
                <a:cs typeface="+mn-cs"/>
              </a:rPr>
              <a:t>assessment</a:t>
            </a:r>
            <a:endParaRPr lang="es-ES" sz="2400" b="1" dirty="0">
              <a:solidFill>
                <a:srgbClr val="0070C0"/>
              </a:solidFill>
              <a:latin typeface="Calibri" pitchFamily="34" charset="0"/>
              <a:cs typeface="+mn-cs"/>
            </a:endParaRPr>
          </a:p>
        </p:txBody>
      </p:sp>
      <p:sp>
        <p:nvSpPr>
          <p:cNvPr id="25604" name="Rectangle 1"/>
          <p:cNvSpPr>
            <a:spLocks noChangeArrowheads="1"/>
          </p:cNvSpPr>
          <p:nvPr/>
        </p:nvSpPr>
        <p:spPr bwMode="auto">
          <a:xfrm>
            <a:off x="2771775" y="908050"/>
            <a:ext cx="3673475" cy="307975"/>
          </a:xfrm>
          <a:prstGeom prst="rect">
            <a:avLst/>
          </a:prstGeom>
          <a:noFill/>
          <a:ln w="9525" algn="ctr">
            <a:noFill/>
            <a:miter lim="800000"/>
            <a:headEnd/>
            <a:tailEnd/>
          </a:ln>
        </p:spPr>
        <p:txBody>
          <a:bodyPr anchor="ctr">
            <a:spAutoFit/>
          </a:bodyPr>
          <a:lstStyle/>
          <a:p>
            <a:pPr eaLnBrk="0" hangingPunct="0">
              <a:tabLst>
                <a:tab pos="7505700" algn="l"/>
              </a:tabLst>
            </a:pPr>
            <a:r>
              <a:rPr lang="es-ES" sz="1000">
                <a:latin typeface="Verdana" pitchFamily="34" charset="0"/>
                <a:cs typeface="Calibri" pitchFamily="34" charset="0"/>
              </a:rPr>
              <a:t>                   </a:t>
            </a:r>
            <a:r>
              <a:rPr lang="es-ES" sz="1400">
                <a:latin typeface="Calibri" pitchFamily="34" charset="0"/>
                <a:cs typeface="Calibri" pitchFamily="34" charset="0"/>
              </a:rPr>
              <a:t>Table guide of usual OUR</a:t>
            </a:r>
            <a:r>
              <a:rPr lang="es-ES" sz="1400" baseline="-20000">
                <a:latin typeface="Calibri" pitchFamily="34" charset="0"/>
                <a:cs typeface="Calibri" pitchFamily="34" charset="0"/>
              </a:rPr>
              <a:t>end</a:t>
            </a:r>
            <a:r>
              <a:rPr lang="es-ES" sz="1400">
                <a:latin typeface="Calibri" pitchFamily="34" charset="0"/>
                <a:cs typeface="Calibri" pitchFamily="34" charset="0"/>
              </a:rPr>
              <a:t> values</a:t>
            </a:r>
          </a:p>
        </p:txBody>
      </p:sp>
      <p:sp>
        <p:nvSpPr>
          <p:cNvPr id="7" name="6 Rectángulo"/>
          <p:cNvSpPr/>
          <p:nvPr/>
        </p:nvSpPr>
        <p:spPr>
          <a:xfrm>
            <a:off x="539750" y="4076700"/>
            <a:ext cx="8135938" cy="1858963"/>
          </a:xfrm>
          <a:prstGeom prst="rect">
            <a:avLst/>
          </a:prstGeom>
        </p:spPr>
        <p:txBody>
          <a:bodyPr>
            <a:spAutoFit/>
          </a:bodyPr>
          <a:lstStyle/>
          <a:p>
            <a:pPr eaLnBrk="0" hangingPunct="0">
              <a:tabLst>
                <a:tab pos="7505700" algn="l"/>
              </a:tabLst>
              <a:defRPr/>
            </a:pPr>
            <a:r>
              <a:rPr lang="en-US" sz="1400" b="1" u="sng" dirty="0">
                <a:latin typeface="Calibri" pitchFamily="34" charset="0"/>
                <a:ea typeface="Calibri" pitchFamily="34" charset="0"/>
                <a:cs typeface="Calibri" pitchFamily="34" charset="0"/>
              </a:rPr>
              <a:t>Some reasons for which the OUR end value could be below its normal range</a:t>
            </a:r>
          </a:p>
          <a:p>
            <a:pPr eaLnBrk="0" hangingPunct="0">
              <a:tabLst>
                <a:tab pos="7505700" algn="l"/>
              </a:tabLst>
              <a:defRPr/>
            </a:pPr>
            <a:endParaRPr lang="en-US" sz="800" u="sng" dirty="0">
              <a:latin typeface="Calibri" pitchFamily="34" charset="0"/>
              <a:ea typeface="Calibri" pitchFamily="34" charset="0"/>
              <a:cs typeface="Calibri" pitchFamily="34" charset="0"/>
            </a:endParaRPr>
          </a:p>
          <a:p>
            <a:pPr marL="342900" indent="-342900" eaLnBrk="0" hangingPunct="0">
              <a:buClrTx/>
              <a:buSzPct val="100000"/>
              <a:buFont typeface="Arial" pitchFamily="34" charset="0"/>
              <a:buChar char="•"/>
              <a:tabLst>
                <a:tab pos="7505700" algn="l"/>
              </a:tabLst>
              <a:defRPr/>
            </a:pPr>
            <a:r>
              <a:rPr lang="en-US" sz="1400" b="1">
                <a:latin typeface="Calibri" pitchFamily="34" charset="0"/>
                <a:ea typeface="Calibri" pitchFamily="34" charset="0"/>
                <a:cs typeface="Calibri" pitchFamily="34" charset="0"/>
              </a:rPr>
              <a:t>Low active biomass concentration</a:t>
            </a:r>
          </a:p>
          <a:p>
            <a:pPr marL="714375" indent="-352425" eaLnBrk="0" hangingPunct="0">
              <a:buClrTx/>
              <a:buSzPct val="100000"/>
              <a:buFont typeface="+mj-lt"/>
              <a:buAutoNum type="arabicPeriod"/>
              <a:tabLst>
                <a:tab pos="7505700" algn="l"/>
              </a:tabLst>
              <a:defRPr/>
            </a:pPr>
            <a:r>
              <a:rPr lang="en-US" sz="1200">
                <a:latin typeface="Calibri" pitchFamily="34" charset="0"/>
                <a:ea typeface="Calibri" pitchFamily="34" charset="0"/>
                <a:cs typeface="Calibri" pitchFamily="34" charset="0"/>
              </a:rPr>
              <a:t>Any of the current process conditions (or several) is out of the normal range: Temperature, Oxygen, pH, Nutrients,…</a:t>
            </a:r>
          </a:p>
          <a:p>
            <a:pPr marL="714375" indent="-352425" eaLnBrk="0" hangingPunct="0">
              <a:buClrTx/>
              <a:buSzPct val="100000"/>
              <a:buFont typeface="+mj-lt"/>
              <a:buAutoNum type="arabicPeriod"/>
              <a:tabLst>
                <a:tab pos="7505700" algn="l"/>
              </a:tabLst>
              <a:defRPr/>
            </a:pPr>
            <a:r>
              <a:rPr lang="en-US" sz="1200">
                <a:latin typeface="Calibri" pitchFamily="34" charset="0"/>
                <a:ea typeface="Calibri" pitchFamily="34" charset="0"/>
                <a:cs typeface="Calibri" pitchFamily="34" charset="0"/>
              </a:rPr>
              <a:t>Too high %  of slowly biodegradable COD (sbCOD) in total COD </a:t>
            </a:r>
            <a:r>
              <a:rPr lang="en-US" sz="1200">
                <a:latin typeface="Calibri" pitchFamily="34" charset="0"/>
                <a:ea typeface="Calibri" pitchFamily="34" charset="0"/>
                <a:cs typeface="Calibri" pitchFamily="34" charset="0"/>
                <a:sym typeface="Wingdings" pitchFamily="2" charset="2"/>
              </a:rPr>
              <a:t> Biomass starvation</a:t>
            </a:r>
          </a:p>
          <a:p>
            <a:pPr marL="714375" indent="-352425" eaLnBrk="0" hangingPunct="0">
              <a:buClrTx/>
              <a:buSzPct val="100000"/>
              <a:tabLst>
                <a:tab pos="7505700" algn="l"/>
              </a:tabLst>
              <a:defRPr/>
            </a:pPr>
            <a:endParaRPr lang="en-US" sz="1200" dirty="0">
              <a:latin typeface="Calibri" pitchFamily="34" charset="0"/>
              <a:ea typeface="Calibri" pitchFamily="34" charset="0"/>
              <a:cs typeface="Calibri" pitchFamily="34" charset="0"/>
            </a:endParaRPr>
          </a:p>
          <a:p>
            <a:pPr marL="342900" indent="-342900" eaLnBrk="0" hangingPunct="0">
              <a:buClrTx/>
              <a:buSzPct val="100000"/>
              <a:buFont typeface="Arial" pitchFamily="34" charset="0"/>
              <a:buChar char="•"/>
              <a:tabLst>
                <a:tab pos="7505700" algn="l"/>
              </a:tabLst>
              <a:defRPr/>
            </a:pPr>
            <a:r>
              <a:rPr lang="en-US" sz="1400" b="1">
                <a:latin typeface="Calibri" pitchFamily="34" charset="0"/>
                <a:ea typeface="Calibri" pitchFamily="34" charset="0"/>
                <a:cs typeface="Calibri" pitchFamily="34" charset="0"/>
              </a:rPr>
              <a:t>Toxicity already present in the biological reactor</a:t>
            </a:r>
            <a:endParaRPr lang="en-US" sz="1400" b="1" dirty="0">
              <a:latin typeface="Calibri" pitchFamily="34" charset="0"/>
              <a:ea typeface="Calibri" pitchFamily="34" charset="0"/>
              <a:cs typeface="Calibri" pitchFamily="34" charset="0"/>
            </a:endParaRPr>
          </a:p>
          <a:p>
            <a:pPr eaLnBrk="0" hangingPunct="0">
              <a:tabLst>
                <a:tab pos="7505700" algn="l"/>
              </a:tabLst>
              <a:defRPr/>
            </a:pPr>
            <a:endParaRPr lang="en-US" sz="1200" dirty="0">
              <a:solidFill>
                <a:srgbClr val="0070C0"/>
              </a:solidFill>
              <a:latin typeface="Calibri" pitchFamily="34" charset="0"/>
              <a:ea typeface="Calibri" pitchFamily="34" charset="0"/>
              <a:cs typeface="Calibri" pitchFamily="34" charset="0"/>
            </a:endParaRPr>
          </a:p>
        </p:txBody>
      </p:sp>
      <p:graphicFrame>
        <p:nvGraphicFramePr>
          <p:cNvPr id="9" name="8 Tabla"/>
          <p:cNvGraphicFramePr>
            <a:graphicFrameLocks noGrp="1"/>
          </p:cNvGraphicFramePr>
          <p:nvPr/>
        </p:nvGraphicFramePr>
        <p:xfrm>
          <a:off x="1547813" y="1196975"/>
          <a:ext cx="6096000" cy="2761836"/>
        </p:xfrm>
        <a:graphic>
          <a:graphicData uri="http://schemas.openxmlformats.org/drawingml/2006/table">
            <a:tbl>
              <a:tblPr firstRow="1" bandRow="1">
                <a:tableStyleId>{5C22544A-7EE6-4342-B048-85BDC9FD1C3A}</a:tableStyleId>
              </a:tblPr>
              <a:tblGrid>
                <a:gridCol w="3048000"/>
                <a:gridCol w="3048000"/>
              </a:tblGrid>
              <a:tr h="359661">
                <a:tc>
                  <a:txBody>
                    <a:bodyPr/>
                    <a:lstStyle/>
                    <a:p>
                      <a:pPr algn="ctr">
                        <a:spcAft>
                          <a:spcPts val="0"/>
                        </a:spcAft>
                        <a:tabLst>
                          <a:tab pos="7505700" algn="l"/>
                        </a:tabLst>
                      </a:pPr>
                      <a:endParaRPr lang="es-ES" sz="800" b="0" dirty="0" smtClean="0">
                        <a:solidFill>
                          <a:schemeClr val="tx1"/>
                        </a:solidFill>
                        <a:latin typeface="Calibri" pitchFamily="34" charset="0"/>
                        <a:ea typeface="Calibri"/>
                        <a:cs typeface="Calibri" pitchFamily="34" charset="0"/>
                      </a:endParaRPr>
                    </a:p>
                    <a:p>
                      <a:pPr algn="ctr">
                        <a:spcAft>
                          <a:spcPts val="0"/>
                        </a:spcAft>
                        <a:tabLst>
                          <a:tab pos="7505700" algn="l"/>
                        </a:tabLst>
                      </a:pPr>
                      <a:r>
                        <a:rPr lang="es-ES" sz="1400" b="0" dirty="0" smtClean="0">
                          <a:solidFill>
                            <a:schemeClr val="tx1"/>
                          </a:solidFill>
                          <a:latin typeface="Calibri" pitchFamily="34" charset="0"/>
                          <a:ea typeface="Calibri"/>
                          <a:cs typeface="Calibri" pitchFamily="34" charset="0"/>
                        </a:rPr>
                        <a:t>MLVSS </a:t>
                      </a:r>
                      <a:r>
                        <a:rPr lang="es-ES" sz="1400" b="0" dirty="0">
                          <a:solidFill>
                            <a:schemeClr val="tx1"/>
                          </a:solidFill>
                          <a:latin typeface="Calibri" pitchFamily="34" charset="0"/>
                          <a:ea typeface="Calibri"/>
                          <a:cs typeface="Calibri" pitchFamily="34" charset="0"/>
                        </a:rPr>
                        <a:t>(mg/l</a:t>
                      </a:r>
                      <a:r>
                        <a:rPr lang="es-ES" sz="1400" b="0" dirty="0" smtClean="0">
                          <a:solidFill>
                            <a:schemeClr val="tx1"/>
                          </a:solidFill>
                          <a:latin typeface="Calibri" pitchFamily="34" charset="0"/>
                          <a:ea typeface="Calibri"/>
                          <a:cs typeface="Calibri" pitchFamily="34" charset="0"/>
                        </a:rPr>
                        <a:t>)</a:t>
                      </a:r>
                    </a:p>
                    <a:p>
                      <a:pPr algn="ctr">
                        <a:spcAft>
                          <a:spcPts val="0"/>
                        </a:spcAft>
                        <a:tabLst>
                          <a:tab pos="7505700" algn="l"/>
                        </a:tabLst>
                      </a:pPr>
                      <a:endParaRPr lang="es-ES" sz="800" b="0" dirty="0" smtClean="0">
                        <a:solidFill>
                          <a:schemeClr val="tx1"/>
                        </a:solidFill>
                        <a:latin typeface="Calibri" pitchFamily="34" charset="0"/>
                        <a:ea typeface="Calibri"/>
                        <a:cs typeface="Calibri" pitchFamily="34" charset="0"/>
                      </a:endParaRPr>
                    </a:p>
                  </a:txBody>
                  <a:tcPr marL="68580" marR="68580" marT="0" marB="0">
                    <a:solidFill>
                      <a:srgbClr val="FF99FF"/>
                    </a:solidFill>
                  </a:tcPr>
                </a:tc>
                <a:tc>
                  <a:txBody>
                    <a:bodyPr/>
                    <a:lstStyle/>
                    <a:p>
                      <a:pPr algn="ctr">
                        <a:spcAft>
                          <a:spcPts val="0"/>
                        </a:spcAft>
                        <a:tabLst>
                          <a:tab pos="7505700" algn="l"/>
                        </a:tabLst>
                      </a:pPr>
                      <a:endParaRPr lang="es-ES" sz="800" b="0" dirty="0" smtClean="0">
                        <a:solidFill>
                          <a:schemeClr val="tx1"/>
                        </a:solidFill>
                        <a:latin typeface="Calibri" pitchFamily="34" charset="0"/>
                        <a:ea typeface="Calibri"/>
                        <a:cs typeface="Calibri" pitchFamily="34" charset="0"/>
                      </a:endParaRPr>
                    </a:p>
                    <a:p>
                      <a:pPr algn="ctr">
                        <a:spcAft>
                          <a:spcPts val="0"/>
                        </a:spcAft>
                        <a:tabLst>
                          <a:tab pos="7505700" algn="l"/>
                        </a:tabLst>
                      </a:pPr>
                      <a:r>
                        <a:rPr lang="es-ES" sz="1400" b="0" dirty="0" smtClean="0">
                          <a:solidFill>
                            <a:schemeClr val="tx1"/>
                          </a:solidFill>
                          <a:latin typeface="Calibri" pitchFamily="34" charset="0"/>
                          <a:ea typeface="Calibri"/>
                          <a:cs typeface="Calibri" pitchFamily="34" charset="0"/>
                        </a:rPr>
                        <a:t>OUR</a:t>
                      </a:r>
                      <a:r>
                        <a:rPr lang="es-ES" sz="1400" b="0" baseline="-20000" dirty="0" smtClean="0">
                          <a:solidFill>
                            <a:schemeClr val="tx1"/>
                          </a:solidFill>
                          <a:latin typeface="Calibri" pitchFamily="34" charset="0"/>
                          <a:ea typeface="Calibri"/>
                          <a:cs typeface="Calibri" pitchFamily="34" charset="0"/>
                        </a:rPr>
                        <a:t>end</a:t>
                      </a:r>
                      <a:r>
                        <a:rPr lang="es-ES" sz="1400" b="0" dirty="0" smtClean="0">
                          <a:solidFill>
                            <a:schemeClr val="tx1"/>
                          </a:solidFill>
                          <a:latin typeface="Calibri" pitchFamily="34" charset="0"/>
                          <a:ea typeface="Calibri"/>
                          <a:cs typeface="Calibri" pitchFamily="34" charset="0"/>
                        </a:rPr>
                        <a:t> </a:t>
                      </a:r>
                      <a:r>
                        <a:rPr lang="es-ES" sz="1400" b="0" dirty="0">
                          <a:solidFill>
                            <a:schemeClr val="tx1"/>
                          </a:solidFill>
                          <a:latin typeface="Calibri" pitchFamily="34" charset="0"/>
                          <a:ea typeface="Calibri"/>
                          <a:cs typeface="Calibri" pitchFamily="34" charset="0"/>
                        </a:rPr>
                        <a:t>(mg/l.h)</a:t>
                      </a:r>
                    </a:p>
                  </a:txBody>
                  <a:tcPr marL="68580" marR="68580" marT="0" marB="0">
                    <a:solidFill>
                      <a:srgbClr val="FF99FF"/>
                    </a:solidFill>
                  </a:tcPr>
                </a:tc>
              </a:tr>
              <a:tr h="268875">
                <a:tc>
                  <a:txBody>
                    <a:bodyPr/>
                    <a:lstStyle/>
                    <a:p>
                      <a:pPr algn="ctr">
                        <a:spcAft>
                          <a:spcPts val="0"/>
                        </a:spcAft>
                        <a:tabLst>
                          <a:tab pos="7505700" algn="l"/>
                        </a:tabLst>
                      </a:pPr>
                      <a:r>
                        <a:rPr lang="es-ES" sz="1400" dirty="0" smtClean="0">
                          <a:solidFill>
                            <a:schemeClr val="tx1"/>
                          </a:solidFill>
                          <a:latin typeface="Calibri" pitchFamily="34" charset="0"/>
                          <a:ea typeface="Calibri"/>
                          <a:cs typeface="Calibri" pitchFamily="34" charset="0"/>
                        </a:rPr>
                        <a:t>1000</a:t>
                      </a:r>
                    </a:p>
                  </a:txBody>
                  <a:tcPr marL="68580" marR="68580" marT="0" marB="0"/>
                </a:tc>
                <a:tc>
                  <a:txBody>
                    <a:bodyPr/>
                    <a:lstStyle/>
                    <a:p>
                      <a:pPr algn="ctr">
                        <a:spcAft>
                          <a:spcPts val="0"/>
                        </a:spcAft>
                        <a:tabLst>
                          <a:tab pos="7505700" algn="l"/>
                        </a:tabLst>
                      </a:pPr>
                      <a:r>
                        <a:rPr lang="es-ES" sz="1400" dirty="0">
                          <a:solidFill>
                            <a:schemeClr val="tx1"/>
                          </a:solidFill>
                          <a:latin typeface="Calibri" pitchFamily="34" charset="0"/>
                          <a:ea typeface="Calibri"/>
                          <a:cs typeface="Calibri" pitchFamily="34" charset="0"/>
                        </a:rPr>
                        <a:t>2 – 3.5</a:t>
                      </a:r>
                    </a:p>
                  </a:txBody>
                  <a:tcPr marL="68580" marR="68580" marT="0" marB="0"/>
                </a:tc>
              </a:tr>
              <a:tr h="279350">
                <a:tc>
                  <a:txBody>
                    <a:bodyPr/>
                    <a:lstStyle/>
                    <a:p>
                      <a:pPr algn="ctr">
                        <a:spcAft>
                          <a:spcPts val="0"/>
                        </a:spcAft>
                        <a:tabLst>
                          <a:tab pos="7505700" algn="l"/>
                        </a:tabLst>
                      </a:pPr>
                      <a:r>
                        <a:rPr lang="es-ES" sz="1400" dirty="0" smtClean="0">
                          <a:solidFill>
                            <a:schemeClr val="tx1"/>
                          </a:solidFill>
                          <a:latin typeface="Calibri" pitchFamily="34" charset="0"/>
                          <a:ea typeface="Calibri"/>
                          <a:cs typeface="Calibri" pitchFamily="34" charset="0"/>
                        </a:rPr>
                        <a:t>1500</a:t>
                      </a:r>
                    </a:p>
                  </a:txBody>
                  <a:tcPr marL="68580" marR="68580" marT="0" marB="0"/>
                </a:tc>
                <a:tc>
                  <a:txBody>
                    <a:bodyPr/>
                    <a:lstStyle/>
                    <a:p>
                      <a:pPr algn="ctr">
                        <a:spcAft>
                          <a:spcPts val="0"/>
                        </a:spcAft>
                        <a:tabLst>
                          <a:tab pos="7505700" algn="l"/>
                        </a:tabLst>
                      </a:pPr>
                      <a:r>
                        <a:rPr lang="es-ES" sz="1400" dirty="0">
                          <a:solidFill>
                            <a:schemeClr val="tx1"/>
                          </a:solidFill>
                          <a:latin typeface="Calibri" pitchFamily="34" charset="0"/>
                          <a:ea typeface="Calibri"/>
                          <a:cs typeface="Calibri" pitchFamily="34" charset="0"/>
                        </a:rPr>
                        <a:t>3 - 5</a:t>
                      </a:r>
                    </a:p>
                  </a:txBody>
                  <a:tcPr marL="68580" marR="68580" marT="0" marB="0"/>
                </a:tc>
              </a:tr>
              <a:tr h="279350">
                <a:tc>
                  <a:txBody>
                    <a:bodyPr/>
                    <a:lstStyle/>
                    <a:p>
                      <a:pPr algn="ctr">
                        <a:spcAft>
                          <a:spcPts val="0"/>
                        </a:spcAft>
                        <a:tabLst>
                          <a:tab pos="7505700" algn="l"/>
                        </a:tabLst>
                      </a:pPr>
                      <a:r>
                        <a:rPr lang="es-ES" sz="1400" dirty="0" smtClean="0">
                          <a:solidFill>
                            <a:schemeClr val="tx1"/>
                          </a:solidFill>
                          <a:latin typeface="Calibri" pitchFamily="34" charset="0"/>
                          <a:ea typeface="Calibri"/>
                          <a:cs typeface="Calibri" pitchFamily="34" charset="0"/>
                        </a:rPr>
                        <a:t>2000</a:t>
                      </a:r>
                    </a:p>
                  </a:txBody>
                  <a:tcPr marL="68580" marR="68580" marT="0" marB="0"/>
                </a:tc>
                <a:tc>
                  <a:txBody>
                    <a:bodyPr/>
                    <a:lstStyle/>
                    <a:p>
                      <a:pPr algn="ctr">
                        <a:spcAft>
                          <a:spcPts val="0"/>
                        </a:spcAft>
                        <a:tabLst>
                          <a:tab pos="7505700" algn="l"/>
                        </a:tabLst>
                      </a:pPr>
                      <a:r>
                        <a:rPr lang="es-ES" sz="1400" dirty="0">
                          <a:solidFill>
                            <a:schemeClr val="tx1"/>
                          </a:solidFill>
                          <a:latin typeface="Calibri" pitchFamily="34" charset="0"/>
                          <a:ea typeface="Calibri"/>
                          <a:cs typeface="Calibri" pitchFamily="34" charset="0"/>
                        </a:rPr>
                        <a:t>4 - 7</a:t>
                      </a:r>
                    </a:p>
                  </a:txBody>
                  <a:tcPr marL="68580" marR="68580" marT="0" marB="0"/>
                </a:tc>
              </a:tr>
              <a:tr h="279350">
                <a:tc>
                  <a:txBody>
                    <a:bodyPr/>
                    <a:lstStyle/>
                    <a:p>
                      <a:pPr algn="ctr">
                        <a:spcAft>
                          <a:spcPts val="0"/>
                        </a:spcAft>
                        <a:tabLst>
                          <a:tab pos="7505700" algn="l"/>
                        </a:tabLst>
                      </a:pPr>
                      <a:r>
                        <a:rPr lang="es-ES" sz="1400" dirty="0" smtClean="0">
                          <a:solidFill>
                            <a:schemeClr val="tx1"/>
                          </a:solidFill>
                          <a:latin typeface="Calibri" pitchFamily="34" charset="0"/>
                          <a:ea typeface="Calibri"/>
                          <a:cs typeface="Calibri" pitchFamily="34" charset="0"/>
                        </a:rPr>
                        <a:t>2500</a:t>
                      </a:r>
                    </a:p>
                  </a:txBody>
                  <a:tcPr marL="68580" marR="68580" marT="0" marB="0"/>
                </a:tc>
                <a:tc>
                  <a:txBody>
                    <a:bodyPr/>
                    <a:lstStyle/>
                    <a:p>
                      <a:pPr algn="ctr">
                        <a:spcAft>
                          <a:spcPts val="0"/>
                        </a:spcAft>
                        <a:tabLst>
                          <a:tab pos="7505700" algn="l"/>
                        </a:tabLst>
                      </a:pPr>
                      <a:r>
                        <a:rPr lang="es-ES" sz="1400" dirty="0">
                          <a:solidFill>
                            <a:schemeClr val="tx1"/>
                          </a:solidFill>
                          <a:latin typeface="Calibri" pitchFamily="34" charset="0"/>
                          <a:ea typeface="Calibri"/>
                          <a:cs typeface="Calibri" pitchFamily="34" charset="0"/>
                        </a:rPr>
                        <a:t>5 – 8.5</a:t>
                      </a:r>
                    </a:p>
                  </a:txBody>
                  <a:tcPr marL="68580" marR="68580" marT="0" marB="0"/>
                </a:tc>
              </a:tr>
              <a:tr h="279350">
                <a:tc>
                  <a:txBody>
                    <a:bodyPr/>
                    <a:lstStyle/>
                    <a:p>
                      <a:pPr algn="ctr">
                        <a:spcAft>
                          <a:spcPts val="0"/>
                        </a:spcAft>
                        <a:tabLst>
                          <a:tab pos="7505700" algn="l"/>
                        </a:tabLst>
                      </a:pPr>
                      <a:r>
                        <a:rPr lang="es-ES" sz="1400" dirty="0" smtClean="0">
                          <a:solidFill>
                            <a:schemeClr val="tx1"/>
                          </a:solidFill>
                          <a:latin typeface="Calibri" pitchFamily="34" charset="0"/>
                          <a:ea typeface="Calibri"/>
                          <a:cs typeface="Calibri" pitchFamily="34" charset="0"/>
                        </a:rPr>
                        <a:t>3000</a:t>
                      </a:r>
                    </a:p>
                  </a:txBody>
                  <a:tcPr marL="68580" marR="68580" marT="0" marB="0"/>
                </a:tc>
                <a:tc>
                  <a:txBody>
                    <a:bodyPr/>
                    <a:lstStyle/>
                    <a:p>
                      <a:pPr algn="ctr">
                        <a:spcAft>
                          <a:spcPts val="0"/>
                        </a:spcAft>
                        <a:tabLst>
                          <a:tab pos="7505700" algn="l"/>
                        </a:tabLst>
                      </a:pPr>
                      <a:r>
                        <a:rPr lang="es-ES" sz="1400" dirty="0">
                          <a:solidFill>
                            <a:schemeClr val="tx1"/>
                          </a:solidFill>
                          <a:latin typeface="Calibri" pitchFamily="34" charset="0"/>
                          <a:ea typeface="Calibri"/>
                          <a:cs typeface="Calibri" pitchFamily="34" charset="0"/>
                        </a:rPr>
                        <a:t>6 - 10</a:t>
                      </a:r>
                    </a:p>
                  </a:txBody>
                  <a:tcPr marL="68580" marR="68580" marT="0" marB="0"/>
                </a:tc>
              </a:tr>
              <a:tr h="279350">
                <a:tc>
                  <a:txBody>
                    <a:bodyPr/>
                    <a:lstStyle/>
                    <a:p>
                      <a:pPr algn="ctr">
                        <a:spcAft>
                          <a:spcPts val="0"/>
                        </a:spcAft>
                        <a:tabLst>
                          <a:tab pos="7505700" algn="l"/>
                        </a:tabLst>
                      </a:pPr>
                      <a:r>
                        <a:rPr lang="es-ES" sz="1400" dirty="0" smtClean="0">
                          <a:solidFill>
                            <a:schemeClr val="tx1"/>
                          </a:solidFill>
                          <a:latin typeface="Calibri" pitchFamily="34" charset="0"/>
                          <a:ea typeface="Calibri"/>
                          <a:cs typeface="Calibri" pitchFamily="34" charset="0"/>
                        </a:rPr>
                        <a:t>3500</a:t>
                      </a:r>
                    </a:p>
                  </a:txBody>
                  <a:tcPr marL="68580" marR="68580" marT="0" marB="0"/>
                </a:tc>
                <a:tc>
                  <a:txBody>
                    <a:bodyPr/>
                    <a:lstStyle/>
                    <a:p>
                      <a:pPr algn="ctr">
                        <a:spcAft>
                          <a:spcPts val="0"/>
                        </a:spcAft>
                        <a:tabLst>
                          <a:tab pos="7505700" algn="l"/>
                        </a:tabLst>
                      </a:pPr>
                      <a:r>
                        <a:rPr lang="es-ES" sz="1400" dirty="0">
                          <a:solidFill>
                            <a:schemeClr val="tx1"/>
                          </a:solidFill>
                          <a:latin typeface="Calibri" pitchFamily="34" charset="0"/>
                          <a:ea typeface="Calibri"/>
                          <a:cs typeface="Calibri" pitchFamily="34" charset="0"/>
                        </a:rPr>
                        <a:t>7 - 12</a:t>
                      </a:r>
                    </a:p>
                  </a:txBody>
                  <a:tcPr marL="68580" marR="68580" marT="0" marB="0"/>
                </a:tc>
              </a:tr>
              <a:tr h="279350">
                <a:tc>
                  <a:txBody>
                    <a:bodyPr/>
                    <a:lstStyle/>
                    <a:p>
                      <a:pPr algn="ctr">
                        <a:spcAft>
                          <a:spcPts val="0"/>
                        </a:spcAft>
                        <a:tabLst>
                          <a:tab pos="7505700" algn="l"/>
                        </a:tabLst>
                      </a:pPr>
                      <a:r>
                        <a:rPr lang="es-ES" sz="1400" dirty="0" smtClean="0">
                          <a:solidFill>
                            <a:schemeClr val="tx1"/>
                          </a:solidFill>
                          <a:latin typeface="Calibri" pitchFamily="34" charset="0"/>
                          <a:ea typeface="Calibri"/>
                          <a:cs typeface="Calibri" pitchFamily="34" charset="0"/>
                        </a:rPr>
                        <a:t>4000</a:t>
                      </a:r>
                    </a:p>
                  </a:txBody>
                  <a:tcPr marL="68580" marR="68580" marT="0" marB="0"/>
                </a:tc>
                <a:tc>
                  <a:txBody>
                    <a:bodyPr/>
                    <a:lstStyle/>
                    <a:p>
                      <a:pPr algn="ctr">
                        <a:spcAft>
                          <a:spcPts val="0"/>
                        </a:spcAft>
                        <a:tabLst>
                          <a:tab pos="7505700" algn="l"/>
                        </a:tabLst>
                      </a:pPr>
                      <a:r>
                        <a:rPr lang="es-ES" sz="1400" dirty="0">
                          <a:solidFill>
                            <a:schemeClr val="tx1"/>
                          </a:solidFill>
                          <a:latin typeface="Calibri" pitchFamily="34" charset="0"/>
                          <a:ea typeface="Calibri"/>
                          <a:cs typeface="Calibri" pitchFamily="34" charset="0"/>
                        </a:rPr>
                        <a:t>8 – 13.5</a:t>
                      </a:r>
                    </a:p>
                  </a:txBody>
                  <a:tcPr marL="68580" marR="68580" marT="0" marB="0"/>
                </a:tc>
              </a:tr>
              <a:tr h="359661">
                <a:tc>
                  <a:txBody>
                    <a:bodyPr/>
                    <a:lstStyle/>
                    <a:p>
                      <a:pPr algn="ctr">
                        <a:spcAft>
                          <a:spcPts val="0"/>
                        </a:spcAft>
                        <a:tabLst>
                          <a:tab pos="7505700" algn="l"/>
                        </a:tabLst>
                      </a:pPr>
                      <a:r>
                        <a:rPr lang="es-ES" sz="1400" dirty="0" smtClean="0">
                          <a:solidFill>
                            <a:schemeClr val="tx1"/>
                          </a:solidFill>
                          <a:latin typeface="Calibri" pitchFamily="34" charset="0"/>
                          <a:ea typeface="Calibri"/>
                          <a:cs typeface="Calibri" pitchFamily="34" charset="0"/>
                        </a:rPr>
                        <a:t>4500</a:t>
                      </a:r>
                    </a:p>
                  </a:txBody>
                  <a:tcPr marL="68580" marR="68580" marT="0" marB="0"/>
                </a:tc>
                <a:tc>
                  <a:txBody>
                    <a:bodyPr/>
                    <a:lstStyle/>
                    <a:p>
                      <a:pPr algn="ctr">
                        <a:spcAft>
                          <a:spcPts val="0"/>
                        </a:spcAft>
                        <a:tabLst>
                          <a:tab pos="7505700" algn="l"/>
                        </a:tabLst>
                      </a:pPr>
                      <a:r>
                        <a:rPr lang="es-ES" sz="1400" dirty="0">
                          <a:solidFill>
                            <a:schemeClr val="tx1"/>
                          </a:solidFill>
                          <a:latin typeface="Calibri" pitchFamily="34" charset="0"/>
                          <a:ea typeface="Calibri"/>
                          <a:cs typeface="Calibri" pitchFamily="34" charset="0"/>
                        </a:rPr>
                        <a:t>9 – 15.5</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número de diapositiva"/>
          <p:cNvSpPr>
            <a:spLocks noGrp="1"/>
          </p:cNvSpPr>
          <p:nvPr>
            <p:ph type="sldNum" sz="quarter" idx="12"/>
          </p:nvPr>
        </p:nvSpPr>
        <p:spPr>
          <a:noFill/>
        </p:spPr>
        <p:txBody>
          <a:bodyPr/>
          <a:lstStyle/>
          <a:p>
            <a:fld id="{87AFEA07-61F0-488A-8960-A5D1A47929D9}" type="slidenum">
              <a:rPr lang="es-ES" smtClean="0"/>
              <a:pPr/>
              <a:t>26</a:t>
            </a:fld>
            <a:endParaRPr lang="es-ES" smtClean="0"/>
          </a:p>
        </p:txBody>
      </p:sp>
      <p:sp>
        <p:nvSpPr>
          <p:cNvPr id="3" name="3 CuadroTexto"/>
          <p:cNvSpPr txBox="1">
            <a:spLocks noChangeArrowheads="1"/>
          </p:cNvSpPr>
          <p:nvPr/>
        </p:nvSpPr>
        <p:spPr bwMode="auto">
          <a:xfrm>
            <a:off x="1619250" y="2060575"/>
            <a:ext cx="6026150" cy="1717675"/>
          </a:xfrm>
          <a:prstGeom prst="rect">
            <a:avLst/>
          </a:prstGeom>
          <a:solidFill>
            <a:srgbClr val="CCECFF"/>
          </a:solidFill>
          <a:ln w="9525">
            <a:solidFill>
              <a:srgbClr val="CCECFF"/>
            </a:solidFill>
            <a:miter lim="800000"/>
            <a:headEnd/>
            <a:tailEnd/>
          </a:ln>
        </p:spPr>
        <p:txBody>
          <a:bodyPr>
            <a:spAutoFit/>
          </a:bodyPr>
          <a:lstStyle/>
          <a:p>
            <a:pPr algn="ctr">
              <a:defRPr/>
            </a:pPr>
            <a:r>
              <a:rPr lang="es-ES_tradnl" sz="4800" b="1" dirty="0" err="1">
                <a:effectLst>
                  <a:outerShdw blurRad="38100" dist="38100" dir="2700000" algn="tl">
                    <a:srgbClr val="000000">
                      <a:alpha val="43137"/>
                    </a:srgbClr>
                  </a:outerShdw>
                </a:effectLst>
                <a:latin typeface="Verdana" pitchFamily="34" charset="0"/>
                <a:cs typeface="+mn-cs"/>
              </a:rPr>
              <a:t>COD</a:t>
            </a:r>
            <a:r>
              <a:rPr lang="es-ES_tradnl" sz="4800" b="1" dirty="0">
                <a:effectLst>
                  <a:outerShdw blurRad="38100" dist="38100" dir="2700000" algn="tl">
                    <a:srgbClr val="000000">
                      <a:alpha val="43137"/>
                    </a:srgbClr>
                  </a:outerShdw>
                </a:effectLst>
                <a:latin typeface="Verdana" pitchFamily="34" charset="0"/>
                <a:cs typeface="+mn-cs"/>
              </a:rPr>
              <a:t> </a:t>
            </a:r>
          </a:p>
          <a:p>
            <a:pPr algn="ctr">
              <a:defRPr/>
            </a:pPr>
            <a:r>
              <a:rPr lang="es-ES_tradnl" sz="4800" b="1" dirty="0" err="1">
                <a:effectLst>
                  <a:outerShdw blurRad="38100" dist="38100" dir="2700000" algn="tl">
                    <a:srgbClr val="000000">
                      <a:alpha val="43137"/>
                    </a:srgbClr>
                  </a:outerShdw>
                </a:effectLst>
                <a:latin typeface="Verdana" pitchFamily="34" charset="0"/>
                <a:cs typeface="+mn-cs"/>
              </a:rPr>
              <a:t>fractions</a:t>
            </a:r>
            <a:endParaRPr lang="es-ES_tradnl" sz="4800" b="1" dirty="0">
              <a:effectLst>
                <a:outerShdw blurRad="38100" dist="38100" dir="2700000" algn="tl">
                  <a:srgbClr val="000000">
                    <a:alpha val="43137"/>
                  </a:srgbClr>
                </a:outerShdw>
              </a:effectLst>
              <a:latin typeface="Verdana" pitchFamily="34" charset="0"/>
              <a:cs typeface="+mn-cs"/>
            </a:endParaRPr>
          </a:p>
        </p:txBody>
      </p:sp>
      <p:pic>
        <p:nvPicPr>
          <p:cNvPr id="26628" name="Picture 5"/>
          <p:cNvPicPr>
            <a:picLocks noChangeAspect="1" noChangeArrowheads="1"/>
          </p:cNvPicPr>
          <p:nvPr/>
        </p:nvPicPr>
        <p:blipFill>
          <a:blip r:embed="rId2" cstate="print"/>
          <a:srcRect/>
          <a:stretch>
            <a:fillRect/>
          </a:stretch>
        </p:blipFill>
        <p:spPr bwMode="auto">
          <a:xfrm>
            <a:off x="4140200" y="5876925"/>
            <a:ext cx="952500" cy="3524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Marcador de número de diapositiva"/>
          <p:cNvSpPr>
            <a:spLocks noGrp="1"/>
          </p:cNvSpPr>
          <p:nvPr>
            <p:ph type="sldNum" sz="quarter" idx="12"/>
          </p:nvPr>
        </p:nvSpPr>
        <p:spPr>
          <a:noFill/>
        </p:spPr>
        <p:txBody>
          <a:bodyPr/>
          <a:lstStyle/>
          <a:p>
            <a:fld id="{D091B46A-6D2A-4927-83E7-D0C9FC396084}" type="slidenum">
              <a:rPr lang="es-ES" smtClean="0"/>
              <a:pPr/>
              <a:t>27</a:t>
            </a:fld>
            <a:endParaRPr lang="es-ES" smtClean="0"/>
          </a:p>
        </p:txBody>
      </p:sp>
      <p:sp>
        <p:nvSpPr>
          <p:cNvPr id="11268" name="Text Box 6"/>
          <p:cNvSpPr txBox="1">
            <a:spLocks noChangeArrowheads="1"/>
          </p:cNvSpPr>
          <p:nvPr/>
        </p:nvSpPr>
        <p:spPr bwMode="auto">
          <a:xfrm>
            <a:off x="827088" y="188913"/>
            <a:ext cx="7508875" cy="523875"/>
          </a:xfrm>
          <a:prstGeom prst="rect">
            <a:avLst/>
          </a:prstGeom>
          <a:noFill/>
          <a:ln w="9525">
            <a:noFill/>
            <a:miter lim="800000"/>
            <a:headEnd/>
            <a:tailEnd/>
          </a:ln>
        </p:spPr>
        <p:txBody>
          <a:bodyPr>
            <a:spAutoFit/>
          </a:bodyPr>
          <a:lstStyle/>
          <a:p>
            <a:pPr algn="ctr">
              <a:spcBef>
                <a:spcPct val="0"/>
              </a:spcBef>
              <a:buClrTx/>
              <a:buSzTx/>
              <a:buFontTx/>
              <a:buNone/>
              <a:defRPr/>
            </a:pPr>
            <a:r>
              <a:rPr lang="es-ES" sz="2800" b="1">
                <a:latin typeface="Calibri" pitchFamily="34" charset="0"/>
                <a:cs typeface="+mn-cs"/>
              </a:rPr>
              <a:t>Main COD </a:t>
            </a:r>
            <a:r>
              <a:rPr lang="es-ES" sz="2800" b="1" err="1">
                <a:latin typeface="Calibri" pitchFamily="34" charset="0"/>
                <a:cs typeface="+mn-cs"/>
              </a:rPr>
              <a:t>fractions</a:t>
            </a:r>
            <a:r>
              <a:rPr lang="es-ES" sz="2800" b="1">
                <a:latin typeface="Calibri" pitchFamily="34" charset="0"/>
                <a:cs typeface="+mn-cs"/>
              </a:rPr>
              <a:t> (1)</a:t>
            </a:r>
            <a:endParaRPr lang="es-ES" sz="2800" b="1" dirty="0">
              <a:latin typeface="Calibri" pitchFamily="34" charset="0"/>
              <a:cs typeface="+mn-cs"/>
            </a:endParaRPr>
          </a:p>
        </p:txBody>
      </p:sp>
      <p:pic>
        <p:nvPicPr>
          <p:cNvPr id="27652" name="Picture 6"/>
          <p:cNvPicPr>
            <a:picLocks noChangeAspect="1" noChangeArrowheads="1"/>
          </p:cNvPicPr>
          <p:nvPr/>
        </p:nvPicPr>
        <p:blipFill>
          <a:blip r:embed="rId2" cstate="print"/>
          <a:srcRect/>
          <a:stretch>
            <a:fillRect/>
          </a:stretch>
        </p:blipFill>
        <p:spPr bwMode="auto">
          <a:xfrm>
            <a:off x="611188" y="1268413"/>
            <a:ext cx="7854950" cy="40322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número de diapositiva"/>
          <p:cNvSpPr>
            <a:spLocks noGrp="1"/>
          </p:cNvSpPr>
          <p:nvPr>
            <p:ph type="sldNum" sz="quarter" idx="12"/>
          </p:nvPr>
        </p:nvSpPr>
        <p:spPr>
          <a:noFill/>
        </p:spPr>
        <p:txBody>
          <a:bodyPr/>
          <a:lstStyle/>
          <a:p>
            <a:fld id="{434E61C7-6B14-40F6-BC36-04BEDF1E061C}" type="slidenum">
              <a:rPr lang="es-ES" smtClean="0"/>
              <a:pPr/>
              <a:t>28</a:t>
            </a:fld>
            <a:endParaRPr lang="es-ES" smtClean="0"/>
          </a:p>
        </p:txBody>
      </p:sp>
      <p:sp>
        <p:nvSpPr>
          <p:cNvPr id="7" name="Text Box 6"/>
          <p:cNvSpPr txBox="1">
            <a:spLocks noChangeArrowheads="1"/>
          </p:cNvSpPr>
          <p:nvPr/>
        </p:nvSpPr>
        <p:spPr bwMode="auto">
          <a:xfrm>
            <a:off x="468313" y="188913"/>
            <a:ext cx="8280400" cy="523875"/>
          </a:xfrm>
          <a:prstGeom prst="rect">
            <a:avLst/>
          </a:prstGeom>
          <a:noFill/>
          <a:ln w="9525">
            <a:noFill/>
            <a:miter lim="800000"/>
            <a:headEnd/>
            <a:tailEnd/>
          </a:ln>
        </p:spPr>
        <p:txBody>
          <a:bodyPr>
            <a:spAutoFit/>
          </a:bodyPr>
          <a:lstStyle/>
          <a:p>
            <a:pPr algn="ctr">
              <a:spcBef>
                <a:spcPct val="0"/>
              </a:spcBef>
              <a:buClrTx/>
              <a:buSzTx/>
              <a:buFontTx/>
              <a:buNone/>
              <a:defRPr/>
            </a:pPr>
            <a:r>
              <a:rPr lang="es-ES" sz="2800" b="1">
                <a:latin typeface="Calibri" pitchFamily="34" charset="0"/>
                <a:cs typeface="+mn-cs"/>
              </a:rPr>
              <a:t>Main COD </a:t>
            </a:r>
            <a:r>
              <a:rPr lang="es-ES" sz="2800" b="1" err="1">
                <a:latin typeface="Calibri" pitchFamily="34" charset="0"/>
                <a:cs typeface="+mn-cs"/>
              </a:rPr>
              <a:t>fractions</a:t>
            </a:r>
            <a:r>
              <a:rPr lang="es-ES" sz="2800" b="1">
                <a:latin typeface="Calibri" pitchFamily="34" charset="0"/>
                <a:cs typeface="+mn-cs"/>
              </a:rPr>
              <a:t> (2)</a:t>
            </a:r>
            <a:endParaRPr lang="es-ES" sz="2800" b="1" dirty="0">
              <a:latin typeface="Calibri" pitchFamily="34" charset="0"/>
              <a:cs typeface="+mn-cs"/>
            </a:endParaRPr>
          </a:p>
        </p:txBody>
      </p:sp>
      <p:sp>
        <p:nvSpPr>
          <p:cNvPr id="28676" name="7 CuadroTexto"/>
          <p:cNvSpPr txBox="1">
            <a:spLocks noChangeArrowheads="1"/>
          </p:cNvSpPr>
          <p:nvPr/>
        </p:nvSpPr>
        <p:spPr bwMode="auto">
          <a:xfrm>
            <a:off x="468313" y="765175"/>
            <a:ext cx="8280400" cy="584200"/>
          </a:xfrm>
          <a:prstGeom prst="rect">
            <a:avLst/>
          </a:prstGeom>
          <a:noFill/>
          <a:ln w="9525">
            <a:noFill/>
            <a:miter lim="800000"/>
            <a:headEnd/>
            <a:tailEnd/>
          </a:ln>
        </p:spPr>
        <p:txBody>
          <a:bodyPr>
            <a:spAutoFit/>
          </a:bodyPr>
          <a:lstStyle/>
          <a:p>
            <a:r>
              <a:rPr lang="es-ES">
                <a:latin typeface="Calibri" pitchFamily="34" charset="0"/>
                <a:cs typeface="Calibri" pitchFamily="34" charset="0"/>
              </a:rPr>
              <a:t>Normally with </a:t>
            </a:r>
            <a:r>
              <a:rPr lang="es-ES" u="sng">
                <a:latin typeface="Calibri" pitchFamily="34" charset="0"/>
                <a:cs typeface="Calibri" pitchFamily="34" charset="0"/>
              </a:rPr>
              <a:t>only two R tests </a:t>
            </a:r>
            <a:r>
              <a:rPr lang="es-ES">
                <a:latin typeface="Calibri" pitchFamily="34" charset="0"/>
                <a:cs typeface="Calibri" pitchFamily="34" charset="0"/>
              </a:rPr>
              <a:t>- for bCOD and rbCOD (soluble sample) – , together with the total COD value, we can determine the main COD fractions</a:t>
            </a:r>
          </a:p>
        </p:txBody>
      </p:sp>
      <p:pic>
        <p:nvPicPr>
          <p:cNvPr id="28677" name="Picture 6"/>
          <p:cNvPicPr>
            <a:picLocks noChangeAspect="1" noChangeArrowheads="1"/>
          </p:cNvPicPr>
          <p:nvPr/>
        </p:nvPicPr>
        <p:blipFill>
          <a:blip r:embed="rId2" cstate="print"/>
          <a:srcRect/>
          <a:stretch>
            <a:fillRect/>
          </a:stretch>
        </p:blipFill>
        <p:spPr bwMode="auto">
          <a:xfrm>
            <a:off x="1116013" y="1412875"/>
            <a:ext cx="7105650" cy="47910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número de diapositiva"/>
          <p:cNvSpPr>
            <a:spLocks noGrp="1"/>
          </p:cNvSpPr>
          <p:nvPr>
            <p:ph type="sldNum" sz="quarter" idx="12"/>
          </p:nvPr>
        </p:nvSpPr>
        <p:spPr>
          <a:noFill/>
        </p:spPr>
        <p:txBody>
          <a:bodyPr/>
          <a:lstStyle/>
          <a:p>
            <a:fld id="{43055D95-5A99-4582-B6E6-3A8E3A9199CC}" type="slidenum">
              <a:rPr lang="es-ES" smtClean="0"/>
              <a:pPr/>
              <a:t>29</a:t>
            </a:fld>
            <a:endParaRPr lang="es-ES" smtClean="0"/>
          </a:p>
        </p:txBody>
      </p:sp>
      <p:sp>
        <p:nvSpPr>
          <p:cNvPr id="3" name="Text Box 6"/>
          <p:cNvSpPr txBox="1">
            <a:spLocks noChangeArrowheads="1"/>
          </p:cNvSpPr>
          <p:nvPr/>
        </p:nvSpPr>
        <p:spPr bwMode="auto">
          <a:xfrm>
            <a:off x="468313" y="188913"/>
            <a:ext cx="8280400" cy="523875"/>
          </a:xfrm>
          <a:prstGeom prst="rect">
            <a:avLst/>
          </a:prstGeom>
          <a:noFill/>
          <a:ln w="9525">
            <a:noFill/>
            <a:miter lim="800000"/>
            <a:headEnd/>
            <a:tailEnd/>
          </a:ln>
        </p:spPr>
        <p:txBody>
          <a:bodyPr>
            <a:spAutoFit/>
          </a:bodyPr>
          <a:lstStyle/>
          <a:p>
            <a:pPr algn="ctr">
              <a:spcBef>
                <a:spcPct val="0"/>
              </a:spcBef>
              <a:buClrTx/>
              <a:buSzTx/>
              <a:buFontTx/>
              <a:buNone/>
              <a:defRPr/>
            </a:pPr>
            <a:r>
              <a:rPr lang="es-ES" sz="2800" b="1">
                <a:latin typeface="Calibri" pitchFamily="34" charset="0"/>
                <a:cs typeface="+mn-cs"/>
              </a:rPr>
              <a:t>COD </a:t>
            </a:r>
            <a:r>
              <a:rPr lang="es-ES" sz="2800" b="1" err="1">
                <a:latin typeface="Calibri" pitchFamily="34" charset="0"/>
                <a:cs typeface="+mn-cs"/>
              </a:rPr>
              <a:t>fractions</a:t>
            </a:r>
            <a:r>
              <a:rPr lang="es-ES" sz="2800" b="1">
                <a:latin typeface="Calibri" pitchFamily="34" charset="0"/>
                <a:cs typeface="+mn-cs"/>
              </a:rPr>
              <a:t> in one single R test</a:t>
            </a:r>
            <a:endParaRPr lang="es-ES" sz="2800" b="1" dirty="0">
              <a:latin typeface="Calibri" pitchFamily="34" charset="0"/>
              <a:cs typeface="+mn-cs"/>
            </a:endParaRPr>
          </a:p>
        </p:txBody>
      </p:sp>
      <p:sp>
        <p:nvSpPr>
          <p:cNvPr id="29700" name="8 CuadroTexto"/>
          <p:cNvSpPr txBox="1">
            <a:spLocks noChangeArrowheads="1"/>
          </p:cNvSpPr>
          <p:nvPr/>
        </p:nvSpPr>
        <p:spPr bwMode="auto">
          <a:xfrm>
            <a:off x="395288" y="765175"/>
            <a:ext cx="8353425" cy="584200"/>
          </a:xfrm>
          <a:prstGeom prst="rect">
            <a:avLst/>
          </a:prstGeom>
          <a:noFill/>
          <a:ln w="9525">
            <a:noFill/>
            <a:miter lim="800000"/>
            <a:headEnd/>
            <a:tailEnd/>
          </a:ln>
        </p:spPr>
        <p:txBody>
          <a:bodyPr>
            <a:spAutoFit/>
          </a:bodyPr>
          <a:lstStyle/>
          <a:p>
            <a:pPr algn="just"/>
            <a:r>
              <a:rPr lang="es-ES">
                <a:latin typeface="Calibri" pitchFamily="34" charset="0"/>
              </a:rPr>
              <a:t>Where that is the case, within a single R test and by making use of one of the software options, it is possible to determine the bCOD fractions by breaking down the different corresponding areas. </a:t>
            </a:r>
          </a:p>
        </p:txBody>
      </p:sp>
      <p:sp>
        <p:nvSpPr>
          <p:cNvPr id="29701" name="7 CuadroTexto"/>
          <p:cNvSpPr txBox="1">
            <a:spLocks noChangeArrowheads="1"/>
          </p:cNvSpPr>
          <p:nvPr/>
        </p:nvSpPr>
        <p:spPr bwMode="auto">
          <a:xfrm>
            <a:off x="827088" y="5516563"/>
            <a:ext cx="7705725" cy="825500"/>
          </a:xfrm>
          <a:prstGeom prst="rect">
            <a:avLst/>
          </a:prstGeom>
          <a:noFill/>
          <a:ln w="9525">
            <a:noFill/>
            <a:miter lim="800000"/>
            <a:headEnd/>
            <a:tailEnd/>
          </a:ln>
        </p:spPr>
        <p:txBody>
          <a:bodyPr>
            <a:spAutoFit/>
          </a:bodyPr>
          <a:lstStyle/>
          <a:p>
            <a:pPr algn="ctr"/>
            <a:r>
              <a:rPr lang="es-ES" sz="1400" b="1">
                <a:latin typeface="Calibri" pitchFamily="34" charset="0"/>
                <a:cs typeface="Calibri" pitchFamily="34" charset="0"/>
              </a:rPr>
              <a:t>S</a:t>
            </a:r>
            <a:r>
              <a:rPr lang="es-ES" sz="1400" b="1" baseline="-20000">
                <a:latin typeface="Calibri" pitchFamily="34" charset="0"/>
                <a:cs typeface="Calibri" pitchFamily="34" charset="0"/>
              </a:rPr>
              <a:t>S</a:t>
            </a:r>
            <a:r>
              <a:rPr lang="es-ES" sz="1400" baseline="-20000">
                <a:latin typeface="Calibri" pitchFamily="34" charset="0"/>
                <a:cs typeface="Calibri" pitchFamily="34" charset="0"/>
              </a:rPr>
              <a:t> </a:t>
            </a:r>
            <a:r>
              <a:rPr lang="es-ES" sz="1400">
                <a:latin typeface="Calibri" pitchFamily="34" charset="0"/>
                <a:cs typeface="Calibri" pitchFamily="34" charset="0"/>
              </a:rPr>
              <a:t>: Readily biodegradable COD (mg/l)</a:t>
            </a:r>
          </a:p>
          <a:p>
            <a:pPr algn="ctr"/>
            <a:r>
              <a:rPr lang="es-ES" sz="1400" b="1">
                <a:latin typeface="Calibri" pitchFamily="34" charset="0"/>
                <a:cs typeface="Calibri" pitchFamily="34" charset="0"/>
              </a:rPr>
              <a:t>C</a:t>
            </a:r>
            <a:r>
              <a:rPr lang="es-ES" sz="1400" b="1" baseline="-20000">
                <a:latin typeface="Calibri" pitchFamily="34" charset="0"/>
                <a:cs typeface="Calibri" pitchFamily="34" charset="0"/>
              </a:rPr>
              <a:t>S</a:t>
            </a:r>
            <a:r>
              <a:rPr lang="es-ES" sz="1400">
                <a:latin typeface="Calibri" pitchFamily="34" charset="0"/>
                <a:cs typeface="Calibri" pitchFamily="34" charset="0"/>
              </a:rPr>
              <a:t> : Colloidal slowly biodegradable COD (mg/l)</a:t>
            </a:r>
          </a:p>
          <a:p>
            <a:pPr algn="ctr"/>
            <a:r>
              <a:rPr lang="es-ES" sz="1400" b="1">
                <a:latin typeface="Calibri" pitchFamily="34" charset="0"/>
                <a:cs typeface="Calibri" pitchFamily="34" charset="0"/>
              </a:rPr>
              <a:t>X</a:t>
            </a:r>
            <a:r>
              <a:rPr lang="es-ES" sz="1400" b="1" baseline="-20000">
                <a:latin typeface="Calibri" pitchFamily="34" charset="0"/>
                <a:cs typeface="Calibri" pitchFamily="34" charset="0"/>
              </a:rPr>
              <a:t>S </a:t>
            </a:r>
            <a:r>
              <a:rPr lang="es-ES" sz="1400">
                <a:latin typeface="Calibri" pitchFamily="34" charset="0"/>
                <a:cs typeface="Calibri" pitchFamily="34" charset="0"/>
              </a:rPr>
              <a:t>: Particulate biodegradable COD (mg/l)</a:t>
            </a:r>
          </a:p>
        </p:txBody>
      </p:sp>
      <p:pic>
        <p:nvPicPr>
          <p:cNvPr id="29702" name="Picture 4"/>
          <p:cNvPicPr>
            <a:picLocks noChangeAspect="1" noChangeArrowheads="1"/>
          </p:cNvPicPr>
          <p:nvPr/>
        </p:nvPicPr>
        <p:blipFill>
          <a:blip r:embed="rId2" cstate="print"/>
          <a:srcRect/>
          <a:stretch>
            <a:fillRect/>
          </a:stretch>
        </p:blipFill>
        <p:spPr bwMode="auto">
          <a:xfrm>
            <a:off x="468313" y="1484313"/>
            <a:ext cx="8264525" cy="3960812"/>
          </a:xfrm>
          <a:prstGeom prst="rect">
            <a:avLst/>
          </a:prstGeom>
          <a:noFill/>
          <a:ln w="9525" algn="ctr">
            <a:noFill/>
            <a:miter lim="800000"/>
            <a:headEnd/>
            <a:tailEnd/>
          </a:ln>
        </p:spPr>
      </p:pic>
      <p:sp>
        <p:nvSpPr>
          <p:cNvPr id="29703" name="9 CuadroTexto"/>
          <p:cNvSpPr txBox="1">
            <a:spLocks noChangeArrowheads="1"/>
          </p:cNvSpPr>
          <p:nvPr/>
        </p:nvSpPr>
        <p:spPr bwMode="auto">
          <a:xfrm>
            <a:off x="1116013" y="2924175"/>
            <a:ext cx="431800" cy="339725"/>
          </a:xfrm>
          <a:prstGeom prst="rect">
            <a:avLst/>
          </a:prstGeom>
          <a:noFill/>
          <a:ln w="9525">
            <a:noFill/>
            <a:miter lim="800000"/>
            <a:headEnd/>
            <a:tailEnd/>
          </a:ln>
        </p:spPr>
        <p:txBody>
          <a:bodyPr>
            <a:spAutoFit/>
          </a:bodyPr>
          <a:lstStyle/>
          <a:p>
            <a:r>
              <a:rPr lang="es-ES">
                <a:latin typeface="Calibri" pitchFamily="34" charset="0"/>
                <a:cs typeface="Calibri" pitchFamily="34" charset="0"/>
              </a:rPr>
              <a:t>S</a:t>
            </a:r>
            <a:r>
              <a:rPr lang="es-ES" baseline="-20000">
                <a:latin typeface="Calibri" pitchFamily="34" charset="0"/>
                <a:cs typeface="Calibri" pitchFamily="34" charset="0"/>
              </a:rPr>
              <a:t>S</a:t>
            </a:r>
          </a:p>
        </p:txBody>
      </p:sp>
      <p:sp>
        <p:nvSpPr>
          <p:cNvPr id="29704" name="10 CuadroTexto"/>
          <p:cNvSpPr txBox="1">
            <a:spLocks noChangeArrowheads="1"/>
          </p:cNvSpPr>
          <p:nvPr/>
        </p:nvSpPr>
        <p:spPr bwMode="auto">
          <a:xfrm>
            <a:off x="1331913" y="3644900"/>
            <a:ext cx="431800" cy="338138"/>
          </a:xfrm>
          <a:prstGeom prst="rect">
            <a:avLst/>
          </a:prstGeom>
          <a:noFill/>
          <a:ln w="9525">
            <a:noFill/>
            <a:miter lim="800000"/>
            <a:headEnd/>
            <a:tailEnd/>
          </a:ln>
        </p:spPr>
        <p:txBody>
          <a:bodyPr>
            <a:spAutoFit/>
          </a:bodyPr>
          <a:lstStyle/>
          <a:p>
            <a:r>
              <a:rPr lang="es-ES">
                <a:latin typeface="Calibri" pitchFamily="34" charset="0"/>
                <a:cs typeface="Calibri" pitchFamily="34" charset="0"/>
              </a:rPr>
              <a:t>C</a:t>
            </a:r>
            <a:r>
              <a:rPr lang="es-ES" baseline="-20000">
                <a:latin typeface="Calibri" pitchFamily="34" charset="0"/>
                <a:cs typeface="Calibri" pitchFamily="34" charset="0"/>
              </a:rPr>
              <a:t>S</a:t>
            </a:r>
          </a:p>
        </p:txBody>
      </p:sp>
      <p:sp>
        <p:nvSpPr>
          <p:cNvPr id="29705" name="11 CuadroTexto"/>
          <p:cNvSpPr txBox="1">
            <a:spLocks noChangeArrowheads="1"/>
          </p:cNvSpPr>
          <p:nvPr/>
        </p:nvSpPr>
        <p:spPr bwMode="auto">
          <a:xfrm>
            <a:off x="2124075" y="4365625"/>
            <a:ext cx="431800" cy="338138"/>
          </a:xfrm>
          <a:prstGeom prst="rect">
            <a:avLst/>
          </a:prstGeom>
          <a:noFill/>
          <a:ln w="9525">
            <a:noFill/>
            <a:miter lim="800000"/>
            <a:headEnd/>
            <a:tailEnd/>
          </a:ln>
        </p:spPr>
        <p:txBody>
          <a:bodyPr>
            <a:spAutoFit/>
          </a:bodyPr>
          <a:lstStyle/>
          <a:p>
            <a:r>
              <a:rPr lang="es-ES">
                <a:latin typeface="Calibri" pitchFamily="34" charset="0"/>
                <a:cs typeface="Calibri" pitchFamily="34" charset="0"/>
              </a:rPr>
              <a:t>X</a:t>
            </a:r>
            <a:r>
              <a:rPr lang="es-ES" baseline="-20000">
                <a:latin typeface="Calibri" pitchFamily="34" charset="0"/>
                <a:cs typeface="Calibri" pitchFamily="34" charset="0"/>
              </a:rPr>
              <a: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Marcador de número de diapositiva"/>
          <p:cNvSpPr>
            <a:spLocks noGrp="1"/>
          </p:cNvSpPr>
          <p:nvPr>
            <p:ph type="sldNum" sz="quarter" idx="12"/>
          </p:nvPr>
        </p:nvSpPr>
        <p:spPr>
          <a:noFill/>
        </p:spPr>
        <p:txBody>
          <a:bodyPr/>
          <a:lstStyle/>
          <a:p>
            <a:fld id="{7C3F3725-967E-4C29-A6BD-D3EDFC29612D}" type="slidenum">
              <a:rPr lang="es-ES" smtClean="0"/>
              <a:pPr/>
              <a:t>3</a:t>
            </a:fld>
            <a:endParaRPr lang="es-ES" smtClean="0"/>
          </a:p>
        </p:txBody>
      </p:sp>
      <p:sp>
        <p:nvSpPr>
          <p:cNvPr id="4099" name="3 CuadroTexto"/>
          <p:cNvSpPr txBox="1">
            <a:spLocks noChangeArrowheads="1"/>
          </p:cNvSpPr>
          <p:nvPr/>
        </p:nvSpPr>
        <p:spPr bwMode="auto">
          <a:xfrm>
            <a:off x="611188" y="765175"/>
            <a:ext cx="7858125" cy="5508625"/>
          </a:xfrm>
          <a:prstGeom prst="rect">
            <a:avLst/>
          </a:prstGeom>
          <a:noFill/>
          <a:ln w="9525">
            <a:noFill/>
            <a:miter lim="800000"/>
            <a:headEnd/>
            <a:tailEnd/>
          </a:ln>
        </p:spPr>
        <p:txBody>
          <a:bodyPr>
            <a:spAutoFit/>
          </a:bodyPr>
          <a:lstStyle/>
          <a:p>
            <a:pPr marL="342900" indent="104775"/>
            <a:r>
              <a:rPr lang="es-ES_tradnl" b="1">
                <a:latin typeface="Calibri" pitchFamily="34" charset="0"/>
                <a:cs typeface="Calibri" pitchFamily="34" charset="0"/>
              </a:rPr>
              <a:t>Oxugen uptake rate = OUR, Rs</a:t>
            </a:r>
            <a:endParaRPr lang="es-ES" b="1">
              <a:latin typeface="Calibri" pitchFamily="34" charset="0"/>
              <a:cs typeface="Calibri" pitchFamily="34" charset="0"/>
            </a:endParaRPr>
          </a:p>
          <a:p>
            <a:pPr marL="342900" indent="104775"/>
            <a:endParaRPr lang="es-ES" sz="1400" b="1">
              <a:latin typeface="Calibri" pitchFamily="34" charset="0"/>
              <a:cs typeface="Calibri" pitchFamily="34" charset="0"/>
            </a:endParaRPr>
          </a:p>
          <a:p>
            <a:pPr marL="342900" indent="104775"/>
            <a:r>
              <a:rPr lang="es-ES_tradnl" sz="1400">
                <a:latin typeface="Calibri" pitchFamily="34" charset="0"/>
                <a:cs typeface="Calibri" pitchFamily="34" charset="0"/>
              </a:rPr>
              <a:t>Static oxygen uptake rate:   </a:t>
            </a:r>
            <a:r>
              <a:rPr lang="es-ES_tradnl" sz="2000" b="1">
                <a:latin typeface="Calibri" pitchFamily="34" charset="0"/>
                <a:cs typeface="Calibri" pitchFamily="34" charset="0"/>
              </a:rPr>
              <a:t>OUR</a:t>
            </a:r>
            <a:r>
              <a:rPr lang="es-ES_tradnl" sz="1400">
                <a:latin typeface="Calibri" pitchFamily="34" charset="0"/>
                <a:cs typeface="Calibri" pitchFamily="34" charset="0"/>
              </a:rPr>
              <a:t> </a:t>
            </a:r>
            <a:r>
              <a:rPr lang="es-ES_tradnl" sz="2000">
                <a:latin typeface="Calibri" pitchFamily="34" charset="0"/>
                <a:cs typeface="Calibri" pitchFamily="34" charset="0"/>
              </a:rPr>
              <a:t>= (Cb – Cs) / t</a:t>
            </a:r>
          </a:p>
          <a:p>
            <a:pPr marL="342900" indent="104775"/>
            <a:r>
              <a:rPr lang="es-ES_tradnl" sz="1400">
                <a:latin typeface="Calibri" pitchFamily="34" charset="0"/>
                <a:cs typeface="Calibri" pitchFamily="34" charset="0"/>
              </a:rPr>
              <a:t>                             (aeration </a:t>
            </a:r>
            <a:r>
              <a:rPr lang="es-ES_tradnl" sz="1400">
                <a:latin typeface="Calibri" pitchFamily="34" charset="0"/>
                <a:cs typeface="Calibri" pitchFamily="34" charset="0"/>
                <a:sym typeface="Wingdings" pitchFamily="2" charset="2"/>
              </a:rPr>
              <a:t> no-aeration)</a:t>
            </a:r>
            <a:endParaRPr lang="es-ES_tradnl" sz="1400">
              <a:latin typeface="Calibri" pitchFamily="34" charset="0"/>
              <a:cs typeface="Calibri" pitchFamily="34" charset="0"/>
            </a:endParaRPr>
          </a:p>
          <a:p>
            <a:pPr marL="342900" indent="104775" algn="ctr"/>
            <a:endParaRPr lang="es-ES_tradnl" sz="2000">
              <a:latin typeface="Calibri" pitchFamily="34" charset="0"/>
              <a:cs typeface="Calibri" pitchFamily="34" charset="0"/>
            </a:endParaRPr>
          </a:p>
          <a:p>
            <a:pPr marL="342900" indent="104775" algn="ctr"/>
            <a:endParaRPr lang="es-ES_tradnl" sz="2000" b="1">
              <a:latin typeface="Calibri" pitchFamily="34" charset="0"/>
              <a:cs typeface="Calibri" pitchFamily="34" charset="0"/>
            </a:endParaRPr>
          </a:p>
          <a:p>
            <a:pPr marL="342900" indent="104775" algn="ctr">
              <a:buClrTx/>
            </a:pPr>
            <a:endParaRPr lang="es-ES_tradnl">
              <a:latin typeface="Calibri" pitchFamily="34" charset="0"/>
              <a:cs typeface="Calibri" pitchFamily="34" charset="0"/>
            </a:endParaRPr>
          </a:p>
          <a:p>
            <a:pPr marL="342900" indent="104775">
              <a:buClrTx/>
            </a:pPr>
            <a:endParaRPr lang="es-ES_tradnl" sz="2000" b="1">
              <a:latin typeface="Calibri" pitchFamily="34" charset="0"/>
              <a:cs typeface="Calibri" pitchFamily="34" charset="0"/>
            </a:endParaRPr>
          </a:p>
          <a:p>
            <a:pPr marL="342900" indent="104775">
              <a:buClrTx/>
            </a:pPr>
            <a:endParaRPr lang="es-ES_tradnl" sz="2000" b="1">
              <a:latin typeface="Calibri" pitchFamily="34" charset="0"/>
              <a:cs typeface="Calibri" pitchFamily="34" charset="0"/>
            </a:endParaRPr>
          </a:p>
          <a:p>
            <a:pPr marL="342900" indent="104775">
              <a:buClrTx/>
            </a:pPr>
            <a:r>
              <a:rPr lang="es-ES_tradnl" sz="1400">
                <a:latin typeface="Calibri" pitchFamily="34" charset="0"/>
                <a:cs typeface="Calibri" pitchFamily="34" charset="0"/>
              </a:rPr>
              <a:t>Dynamic oxygen uptake rate:   </a:t>
            </a:r>
            <a:r>
              <a:rPr lang="es-ES_tradnl" sz="2000" b="1">
                <a:latin typeface="Calibri" pitchFamily="34" charset="0"/>
                <a:cs typeface="Calibri" pitchFamily="34" charset="0"/>
              </a:rPr>
              <a:t>Rs</a:t>
            </a:r>
            <a:r>
              <a:rPr lang="es-ES_tradnl" sz="2000">
                <a:latin typeface="Calibri" pitchFamily="34" charset="0"/>
                <a:cs typeface="Calibri" pitchFamily="34" charset="0"/>
              </a:rPr>
              <a:t> = K (Cb – Cs)  </a:t>
            </a:r>
          </a:p>
          <a:p>
            <a:pPr marL="342900" indent="104775">
              <a:buClrTx/>
            </a:pPr>
            <a:r>
              <a:rPr lang="es-ES_tradnl" sz="2000">
                <a:latin typeface="Calibri" pitchFamily="34" charset="0"/>
                <a:cs typeface="Calibri" pitchFamily="34" charset="0"/>
              </a:rPr>
              <a:t>                         </a:t>
            </a:r>
            <a:r>
              <a:rPr lang="es-ES_tradnl" sz="1400">
                <a:latin typeface="Calibri" pitchFamily="34" charset="0"/>
                <a:cs typeface="Calibri" pitchFamily="34" charset="0"/>
              </a:rPr>
              <a:t>(permanent aeration)</a:t>
            </a:r>
          </a:p>
          <a:p>
            <a:pPr marL="342900" indent="104775" algn="ctr">
              <a:buClrTx/>
            </a:pPr>
            <a:endParaRPr lang="es-ES_tradnl">
              <a:latin typeface="Calibri" pitchFamily="34" charset="0"/>
              <a:cs typeface="Calibri" pitchFamily="34" charset="0"/>
            </a:endParaRPr>
          </a:p>
          <a:p>
            <a:pPr marL="342900" indent="104775">
              <a:buClrTx/>
            </a:pPr>
            <a:endParaRPr lang="es-ES_tradnl" sz="800">
              <a:latin typeface="Calibri" pitchFamily="34" charset="0"/>
              <a:cs typeface="Calibri" pitchFamily="34" charset="0"/>
            </a:endParaRPr>
          </a:p>
          <a:p>
            <a:pPr marL="342900" indent="104775">
              <a:buClrTx/>
            </a:pPr>
            <a:endParaRPr lang="es-ES_tradnl" sz="800" b="1">
              <a:latin typeface="Calibri" pitchFamily="34" charset="0"/>
              <a:cs typeface="Calibri" pitchFamily="34" charset="0"/>
            </a:endParaRPr>
          </a:p>
          <a:p>
            <a:pPr marL="342900" indent="104775">
              <a:buClrTx/>
            </a:pPr>
            <a:r>
              <a:rPr lang="es-ES_tradnl" b="1">
                <a:latin typeface="Calibri" pitchFamily="34" charset="0"/>
                <a:cs typeface="Calibri" pitchFamily="34" charset="0"/>
              </a:rPr>
              <a:t>Specific oxygen uptake rate</a:t>
            </a:r>
            <a:r>
              <a:rPr lang="es-ES_tradnl">
                <a:latin typeface="Calibri" pitchFamily="34" charset="0"/>
                <a:cs typeface="Calibri" pitchFamily="34" charset="0"/>
              </a:rPr>
              <a:t>: </a:t>
            </a:r>
            <a:r>
              <a:rPr lang="es-ES_tradnl" b="1">
                <a:latin typeface="Calibri" pitchFamily="34" charset="0"/>
                <a:cs typeface="Calibri" pitchFamily="34" charset="0"/>
              </a:rPr>
              <a:t>SOUR, Rsp</a:t>
            </a:r>
            <a:r>
              <a:rPr lang="es-ES_tradnl">
                <a:latin typeface="Calibri" pitchFamily="34" charset="0"/>
                <a:cs typeface="Calibri" pitchFamily="34" charset="0"/>
              </a:rPr>
              <a:t> </a:t>
            </a:r>
          </a:p>
          <a:p>
            <a:pPr marL="342900" indent="104775">
              <a:buClrTx/>
            </a:pPr>
            <a:endParaRPr lang="es-ES" sz="800">
              <a:latin typeface="Calibri" pitchFamily="34" charset="0"/>
              <a:cs typeface="Calibri" pitchFamily="34" charset="0"/>
            </a:endParaRPr>
          </a:p>
          <a:p>
            <a:pPr marL="342900" indent="104775" algn="ctr">
              <a:buClrTx/>
            </a:pPr>
            <a:r>
              <a:rPr lang="es-ES_tradnl">
                <a:latin typeface="Calibri" pitchFamily="34" charset="0"/>
                <a:cs typeface="Calibri" pitchFamily="34" charset="0"/>
              </a:rPr>
              <a:t>        </a:t>
            </a:r>
            <a:r>
              <a:rPr lang="es-ES_tradnl" sz="2000" b="1">
                <a:latin typeface="Calibri" pitchFamily="34" charset="0"/>
                <a:cs typeface="Calibri" pitchFamily="34" charset="0"/>
              </a:rPr>
              <a:t>SOUR</a:t>
            </a:r>
            <a:r>
              <a:rPr lang="es-ES_tradnl" sz="2000">
                <a:latin typeface="Calibri" pitchFamily="34" charset="0"/>
                <a:cs typeface="Calibri" pitchFamily="34" charset="0"/>
              </a:rPr>
              <a:t> = OUR / SSV</a:t>
            </a:r>
          </a:p>
          <a:p>
            <a:pPr marL="342900" indent="104775" algn="ctr">
              <a:buClrTx/>
            </a:pPr>
            <a:r>
              <a:rPr lang="es-ES_tradnl" sz="2000" b="1">
                <a:latin typeface="Calibri" pitchFamily="34" charset="0"/>
                <a:cs typeface="Calibri" pitchFamily="34" charset="0"/>
              </a:rPr>
              <a:t>Rsp</a:t>
            </a:r>
            <a:r>
              <a:rPr lang="es-ES_tradnl" sz="2000">
                <a:latin typeface="Calibri" pitchFamily="34" charset="0"/>
                <a:cs typeface="Calibri" pitchFamily="34" charset="0"/>
              </a:rPr>
              <a:t> = Rs / SSV</a:t>
            </a:r>
          </a:p>
        </p:txBody>
      </p:sp>
      <p:sp>
        <p:nvSpPr>
          <p:cNvPr id="4100" name="4 CuadroTexto"/>
          <p:cNvSpPr txBox="1">
            <a:spLocks noChangeArrowheads="1"/>
          </p:cNvSpPr>
          <p:nvPr/>
        </p:nvSpPr>
        <p:spPr bwMode="auto">
          <a:xfrm>
            <a:off x="684213" y="188913"/>
            <a:ext cx="7704137" cy="523875"/>
          </a:xfrm>
          <a:prstGeom prst="rect">
            <a:avLst/>
          </a:prstGeom>
          <a:noFill/>
          <a:ln w="9525">
            <a:noFill/>
            <a:miter lim="800000"/>
            <a:headEnd/>
            <a:tailEnd/>
          </a:ln>
        </p:spPr>
        <p:txBody>
          <a:bodyPr>
            <a:spAutoFit/>
          </a:bodyPr>
          <a:lstStyle/>
          <a:p>
            <a:pPr algn="ctr"/>
            <a:r>
              <a:rPr lang="es-ES_tradnl" sz="2800" b="1">
                <a:latin typeface="Calibri" pitchFamily="34" charset="0"/>
              </a:rPr>
              <a:t>Main versions of the oxygen uptake rate </a:t>
            </a:r>
          </a:p>
        </p:txBody>
      </p:sp>
      <p:sp>
        <p:nvSpPr>
          <p:cNvPr id="4101" name="21 CuadroTexto"/>
          <p:cNvSpPr txBox="1">
            <a:spLocks noChangeArrowheads="1"/>
          </p:cNvSpPr>
          <p:nvPr/>
        </p:nvSpPr>
        <p:spPr bwMode="auto">
          <a:xfrm>
            <a:off x="1331913" y="2349500"/>
            <a:ext cx="3384550" cy="1163638"/>
          </a:xfrm>
          <a:prstGeom prst="rect">
            <a:avLst/>
          </a:prstGeom>
          <a:noFill/>
          <a:ln w="9525">
            <a:noFill/>
            <a:miter lim="800000"/>
            <a:headEnd/>
            <a:tailEnd/>
          </a:ln>
        </p:spPr>
        <p:txBody>
          <a:bodyPr>
            <a:spAutoFit/>
          </a:bodyPr>
          <a:lstStyle/>
          <a:p>
            <a:r>
              <a:rPr lang="es-ES" sz="1200">
                <a:solidFill>
                  <a:srgbClr val="002060"/>
                </a:solidFill>
                <a:latin typeface="Calibri" pitchFamily="34" charset="0"/>
                <a:cs typeface="Calibri" pitchFamily="34" charset="0"/>
              </a:rPr>
              <a:t>Cb, Cs: Oxygen values at start and in-progress.</a:t>
            </a:r>
          </a:p>
          <a:p>
            <a:r>
              <a:rPr lang="es-ES" sz="1200">
                <a:solidFill>
                  <a:srgbClr val="002060"/>
                </a:solidFill>
                <a:latin typeface="Calibri" pitchFamily="34" charset="0"/>
                <a:cs typeface="Calibri" pitchFamily="34" charset="0"/>
              </a:rPr>
              <a:t>F:  Actuvated sluge</a:t>
            </a:r>
          </a:p>
          <a:p>
            <a:r>
              <a:rPr lang="es-ES" sz="1200">
                <a:solidFill>
                  <a:srgbClr val="002060"/>
                </a:solidFill>
                <a:latin typeface="Calibri" pitchFamily="34" charset="0"/>
                <a:cs typeface="Calibri" pitchFamily="34" charset="0"/>
              </a:rPr>
              <a:t>Endogenous: without any substrate</a:t>
            </a:r>
          </a:p>
          <a:p>
            <a:r>
              <a:rPr lang="es-ES" sz="1200">
                <a:solidFill>
                  <a:srgbClr val="002060"/>
                </a:solidFill>
                <a:latin typeface="Calibri" pitchFamily="34" charset="0"/>
                <a:cs typeface="Calibri" pitchFamily="34" charset="0"/>
              </a:rPr>
              <a:t>ML: Mixed-liquor</a:t>
            </a:r>
          </a:p>
          <a:p>
            <a:r>
              <a:rPr lang="es-ES" sz="1200">
                <a:solidFill>
                  <a:srgbClr val="002060"/>
                </a:solidFill>
                <a:latin typeface="Calibri" pitchFamily="34" charset="0"/>
                <a:cs typeface="Calibri" pitchFamily="34" charset="0"/>
              </a:rPr>
              <a:t>M: Sample (wastewater, compound, stream, ...)</a:t>
            </a:r>
          </a:p>
        </p:txBody>
      </p:sp>
      <p:pic>
        <p:nvPicPr>
          <p:cNvPr id="4102" name="9 Imagen"/>
          <p:cNvPicPr>
            <a:picLocks noChangeAspect="1" noChangeArrowheads="1"/>
          </p:cNvPicPr>
          <p:nvPr/>
        </p:nvPicPr>
        <p:blipFill>
          <a:blip r:embed="rId2" cstate="print"/>
          <a:srcRect/>
          <a:stretch>
            <a:fillRect/>
          </a:stretch>
        </p:blipFill>
        <p:spPr bwMode="auto">
          <a:xfrm>
            <a:off x="5651500" y="908050"/>
            <a:ext cx="2628900" cy="1695450"/>
          </a:xfrm>
          <a:prstGeom prst="rect">
            <a:avLst/>
          </a:prstGeom>
          <a:noFill/>
          <a:ln w="9525">
            <a:noFill/>
            <a:miter lim="800000"/>
            <a:headEnd/>
            <a:tailEnd/>
          </a:ln>
        </p:spPr>
      </p:pic>
      <p:pic>
        <p:nvPicPr>
          <p:cNvPr id="4103" name="10 Imagen"/>
          <p:cNvPicPr>
            <a:picLocks noChangeAspect="1" noChangeArrowheads="1"/>
          </p:cNvPicPr>
          <p:nvPr/>
        </p:nvPicPr>
        <p:blipFill>
          <a:blip r:embed="rId3" cstate="print"/>
          <a:srcRect/>
          <a:stretch>
            <a:fillRect/>
          </a:stretch>
        </p:blipFill>
        <p:spPr bwMode="auto">
          <a:xfrm>
            <a:off x="5076825" y="2997200"/>
            <a:ext cx="3609975" cy="1790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número de diapositiva"/>
          <p:cNvSpPr>
            <a:spLocks noGrp="1"/>
          </p:cNvSpPr>
          <p:nvPr>
            <p:ph type="sldNum" sz="quarter" idx="12"/>
          </p:nvPr>
        </p:nvSpPr>
        <p:spPr>
          <a:noFill/>
        </p:spPr>
        <p:txBody>
          <a:bodyPr/>
          <a:lstStyle/>
          <a:p>
            <a:fld id="{FEFD763C-A0ED-494C-8131-FE2FA6C74616}" type="slidenum">
              <a:rPr lang="es-ES" smtClean="0"/>
              <a:pPr/>
              <a:t>30</a:t>
            </a:fld>
            <a:endParaRPr lang="es-ES" smtClean="0"/>
          </a:p>
        </p:txBody>
      </p:sp>
      <p:sp>
        <p:nvSpPr>
          <p:cNvPr id="4" name="3 CuadroTexto"/>
          <p:cNvSpPr txBox="1"/>
          <p:nvPr/>
        </p:nvSpPr>
        <p:spPr>
          <a:xfrm>
            <a:off x="1763713" y="2492375"/>
            <a:ext cx="5572125" cy="831850"/>
          </a:xfrm>
          <a:prstGeom prst="rect">
            <a:avLst/>
          </a:prstGeom>
          <a:solidFill>
            <a:srgbClr val="CCECFF"/>
          </a:solidFill>
        </p:spPr>
        <p:txBody>
          <a:bodyPr>
            <a:spAutoFit/>
          </a:bodyPr>
          <a:lstStyle/>
          <a:p>
            <a:pPr algn="ctr">
              <a:defRPr/>
            </a:pPr>
            <a:r>
              <a:rPr lang="es-ES" sz="4800" b="1">
                <a:effectLst>
                  <a:outerShdw blurRad="38100" dist="38100" dir="2700000" algn="tl">
                    <a:srgbClr val="000000">
                      <a:alpha val="43137"/>
                    </a:srgbClr>
                  </a:outerShdw>
                </a:effectLst>
                <a:cs typeface="+mn-cs"/>
              </a:rPr>
              <a:t>Toxicity</a:t>
            </a:r>
            <a:endParaRPr lang="es-ES" sz="4800" b="1" dirty="0">
              <a:effectLst>
                <a:outerShdw blurRad="38100" dist="38100" dir="2700000" algn="tl">
                  <a:srgbClr val="000000">
                    <a:alpha val="43137"/>
                  </a:srgbClr>
                </a:outerShdw>
              </a:effectLst>
              <a:cs typeface="+mn-cs"/>
            </a:endParaRPr>
          </a:p>
        </p:txBody>
      </p:sp>
      <p:pic>
        <p:nvPicPr>
          <p:cNvPr id="30724" name="Picture 5"/>
          <p:cNvPicPr>
            <a:picLocks noChangeAspect="1" noChangeArrowheads="1"/>
          </p:cNvPicPr>
          <p:nvPr/>
        </p:nvPicPr>
        <p:blipFill>
          <a:blip r:embed="rId2" cstate="print"/>
          <a:srcRect/>
          <a:stretch>
            <a:fillRect/>
          </a:stretch>
        </p:blipFill>
        <p:spPr bwMode="auto">
          <a:xfrm>
            <a:off x="4140200" y="5876925"/>
            <a:ext cx="952500" cy="3524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número de diapositiva"/>
          <p:cNvSpPr>
            <a:spLocks noGrp="1"/>
          </p:cNvSpPr>
          <p:nvPr>
            <p:ph type="sldNum" sz="quarter" idx="12"/>
          </p:nvPr>
        </p:nvSpPr>
        <p:spPr>
          <a:noFill/>
        </p:spPr>
        <p:txBody>
          <a:bodyPr/>
          <a:lstStyle/>
          <a:p>
            <a:fld id="{A5F26F2E-1CC0-4DB1-9C4C-DB6D7A7619E7}" type="slidenum">
              <a:rPr lang="es-ES" smtClean="0"/>
              <a:pPr/>
              <a:t>31</a:t>
            </a:fld>
            <a:endParaRPr lang="es-ES" smtClean="0"/>
          </a:p>
        </p:txBody>
      </p:sp>
      <p:sp>
        <p:nvSpPr>
          <p:cNvPr id="31747" name="2 CuadroTexto"/>
          <p:cNvSpPr txBox="1">
            <a:spLocks noChangeArrowheads="1"/>
          </p:cNvSpPr>
          <p:nvPr/>
        </p:nvSpPr>
        <p:spPr bwMode="auto">
          <a:xfrm>
            <a:off x="900113" y="115888"/>
            <a:ext cx="7143750" cy="523875"/>
          </a:xfrm>
          <a:prstGeom prst="rect">
            <a:avLst/>
          </a:prstGeom>
          <a:noFill/>
          <a:ln w="9525">
            <a:noFill/>
            <a:miter lim="800000"/>
            <a:headEnd/>
            <a:tailEnd/>
          </a:ln>
        </p:spPr>
        <p:txBody>
          <a:bodyPr>
            <a:spAutoFit/>
          </a:bodyPr>
          <a:lstStyle/>
          <a:p>
            <a:pPr algn="ctr"/>
            <a:r>
              <a:rPr lang="es-ES_tradnl" sz="2800" b="1">
                <a:latin typeface="Calibri" pitchFamily="34" charset="0"/>
              </a:rPr>
              <a:t>Basically we can see two cases of toxicity</a:t>
            </a:r>
            <a:endParaRPr lang="fr-FR" sz="2800" b="1">
              <a:latin typeface="Calibri" pitchFamily="34" charset="0"/>
            </a:endParaRPr>
          </a:p>
        </p:txBody>
      </p:sp>
      <p:sp>
        <p:nvSpPr>
          <p:cNvPr id="61444" name="3 CuadroTexto"/>
          <p:cNvSpPr txBox="1">
            <a:spLocks noChangeArrowheads="1"/>
          </p:cNvSpPr>
          <p:nvPr/>
        </p:nvSpPr>
        <p:spPr bwMode="auto">
          <a:xfrm>
            <a:off x="611188" y="1125538"/>
            <a:ext cx="8064500" cy="2973387"/>
          </a:xfrm>
          <a:prstGeom prst="rect">
            <a:avLst/>
          </a:prstGeom>
          <a:noFill/>
          <a:ln w="9525">
            <a:noFill/>
            <a:miter lim="800000"/>
            <a:headEnd/>
            <a:tailEnd/>
          </a:ln>
        </p:spPr>
        <p:txBody>
          <a:bodyPr>
            <a:spAutoFit/>
          </a:bodyPr>
          <a:lstStyle/>
          <a:p>
            <a:pPr marL="342900" indent="-342900">
              <a:buClrTx/>
              <a:buSzPct val="100000"/>
              <a:buFont typeface="Arial" charset="0"/>
              <a:buAutoNum type="arabicPeriod"/>
            </a:pPr>
            <a:r>
              <a:rPr lang="es-ES_tradnl" sz="1800" b="1">
                <a:latin typeface="Calibri" pitchFamily="34" charset="0"/>
              </a:rPr>
              <a:t>Toxicity already present in the ASP</a:t>
            </a:r>
          </a:p>
          <a:p>
            <a:pPr marL="342900" indent="-342900">
              <a:buClrTx/>
              <a:buSzPct val="100000"/>
              <a:buFont typeface="Arial" charset="0"/>
              <a:buAutoNum type="arabicPeriod"/>
            </a:pPr>
            <a:endParaRPr lang="es-ES_tradnl" sz="1800">
              <a:latin typeface="Calibri" pitchFamily="34" charset="0"/>
            </a:endParaRPr>
          </a:p>
          <a:p>
            <a:pPr marL="342900" indent="-342900">
              <a:buClrTx/>
              <a:buSzPct val="100000"/>
              <a:buFont typeface="Arial" charset="0"/>
              <a:buAutoNum type="arabicPeriod"/>
            </a:pPr>
            <a:endParaRPr lang="es-ES_tradnl" sz="1800">
              <a:latin typeface="Calibri" pitchFamily="34" charset="0"/>
            </a:endParaRPr>
          </a:p>
          <a:p>
            <a:pPr marL="342900" indent="-342900">
              <a:buClrTx/>
              <a:buSzPct val="100000"/>
              <a:buFont typeface="Arial" charset="0"/>
              <a:buAutoNum type="arabicPeriod"/>
            </a:pPr>
            <a:endParaRPr lang="es-ES_tradnl" sz="1800">
              <a:latin typeface="Calibri" pitchFamily="34" charset="0"/>
            </a:endParaRPr>
          </a:p>
          <a:p>
            <a:pPr marL="342900" indent="-342900">
              <a:buClrTx/>
              <a:buSzPct val="100000"/>
              <a:buFont typeface="Arial" charset="0"/>
              <a:buAutoNum type="arabicPeriod"/>
            </a:pPr>
            <a:endParaRPr lang="es-ES_tradnl" sz="1800">
              <a:latin typeface="Calibri" pitchFamily="34" charset="0"/>
            </a:endParaRPr>
          </a:p>
          <a:p>
            <a:pPr marL="342900" indent="-342900">
              <a:buClrTx/>
              <a:buSzPct val="100000"/>
              <a:buFont typeface="Arial" charset="0"/>
              <a:buAutoNum type="arabicPeriod"/>
            </a:pPr>
            <a:endParaRPr lang="es-ES_tradnl" sz="1800">
              <a:latin typeface="Calibri" pitchFamily="34" charset="0"/>
            </a:endParaRPr>
          </a:p>
          <a:p>
            <a:pPr marL="342900" indent="-342900">
              <a:buClrTx/>
              <a:buSzPct val="100000"/>
              <a:buFont typeface="Arial" charset="0"/>
              <a:buAutoNum type="arabicPeriod"/>
            </a:pPr>
            <a:endParaRPr lang="es-ES_tradnl" sz="1800">
              <a:latin typeface="Calibri" pitchFamily="34" charset="0"/>
            </a:endParaRPr>
          </a:p>
          <a:p>
            <a:pPr marL="342900" indent="-342900">
              <a:buClrTx/>
              <a:buSzPct val="100000"/>
              <a:buFont typeface="Arial" charset="0"/>
              <a:buAutoNum type="arabicPeriod"/>
            </a:pPr>
            <a:r>
              <a:rPr lang="es-ES_tradnl" sz="1800" b="1">
                <a:latin typeface="Calibri" pitchFamily="34" charset="0"/>
              </a:rPr>
              <a:t>Potential toxicity in the wastewater or compound that should be analyzed before entering in the ASP</a:t>
            </a:r>
            <a:endParaRPr lang="fr-FR" sz="1800" b="1">
              <a:latin typeface="Calibri" pitchFamily="34" charset="0"/>
            </a:endParaRPr>
          </a:p>
        </p:txBody>
      </p:sp>
      <p:pic>
        <p:nvPicPr>
          <p:cNvPr id="70664" name="Picture 8"/>
          <p:cNvPicPr>
            <a:picLocks noChangeAspect="1" noChangeArrowheads="1"/>
          </p:cNvPicPr>
          <p:nvPr/>
        </p:nvPicPr>
        <p:blipFill>
          <a:blip r:embed="rId2" cstate="print"/>
          <a:srcRect/>
          <a:stretch>
            <a:fillRect/>
          </a:stretch>
        </p:blipFill>
        <p:spPr bwMode="auto">
          <a:xfrm>
            <a:off x="755650" y="1628775"/>
            <a:ext cx="7775575" cy="1533525"/>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box(in)">
                                      <p:cBhvr>
                                        <p:cTn id="7" dur="500"/>
                                        <p:tgtEl>
                                          <p:spTgt spid="61444"/>
                                        </p:tgtEl>
                                      </p:cBhvr>
                                    </p:animEffect>
                                  </p:childTnLst>
                                </p:cTn>
                              </p:par>
                              <p:par>
                                <p:cTn id="8" presetID="4" presetClass="entr" presetSubtype="16" fill="hold" nodeType="withEffect">
                                  <p:stCondLst>
                                    <p:cond delay="0"/>
                                  </p:stCondLst>
                                  <p:childTnLst>
                                    <p:set>
                                      <p:cBhvr>
                                        <p:cTn id="9" dur="1" fill="hold">
                                          <p:stCondLst>
                                            <p:cond delay="0"/>
                                          </p:stCondLst>
                                        </p:cTn>
                                        <p:tgtEl>
                                          <p:spTgt spid="70664"/>
                                        </p:tgtEl>
                                        <p:attrNameLst>
                                          <p:attrName>style.visibility</p:attrName>
                                        </p:attrNameLst>
                                      </p:cBhvr>
                                      <p:to>
                                        <p:strVal val="visible"/>
                                      </p:to>
                                    </p:set>
                                    <p:animEffect transition="in" filter="box(in)">
                                      <p:cBhvr>
                                        <p:cTn id="10" dur="500"/>
                                        <p:tgtEl>
                                          <p:spTgt spid="7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número de diapositiva"/>
          <p:cNvSpPr>
            <a:spLocks noGrp="1"/>
          </p:cNvSpPr>
          <p:nvPr>
            <p:ph type="sldNum" sz="quarter" idx="12"/>
          </p:nvPr>
        </p:nvSpPr>
        <p:spPr>
          <a:noFill/>
        </p:spPr>
        <p:txBody>
          <a:bodyPr/>
          <a:lstStyle/>
          <a:p>
            <a:fld id="{45AD8717-0336-4B0B-96A1-CA541CB132B2}" type="slidenum">
              <a:rPr lang="es-ES" smtClean="0"/>
              <a:pPr/>
              <a:t>32</a:t>
            </a:fld>
            <a:endParaRPr lang="es-ES" smtClean="0"/>
          </a:p>
        </p:txBody>
      </p:sp>
      <p:sp>
        <p:nvSpPr>
          <p:cNvPr id="32771" name="Rectangle 1"/>
          <p:cNvSpPr>
            <a:spLocks noChangeArrowheads="1"/>
          </p:cNvSpPr>
          <p:nvPr/>
        </p:nvSpPr>
        <p:spPr bwMode="auto">
          <a:xfrm>
            <a:off x="684213" y="188913"/>
            <a:ext cx="7929562" cy="1039812"/>
          </a:xfrm>
          <a:prstGeom prst="rect">
            <a:avLst/>
          </a:prstGeom>
          <a:noFill/>
          <a:ln w="9525" algn="ctr">
            <a:noFill/>
            <a:miter lim="800000"/>
            <a:headEnd/>
            <a:tailEnd/>
          </a:ln>
        </p:spPr>
        <p:txBody>
          <a:bodyPr anchor="ctr">
            <a:spAutoFit/>
          </a:bodyPr>
          <a:lstStyle/>
          <a:p>
            <a:pPr algn="ctr" eaLnBrk="0" hangingPunct="0"/>
            <a:r>
              <a:rPr lang="es-ES" sz="2800" b="1">
                <a:latin typeface="Calibri" pitchFamily="34" charset="0"/>
                <a:cs typeface="Times New Roman" pitchFamily="18" charset="0"/>
              </a:rPr>
              <a:t>Symptoms for a toxicity already present </a:t>
            </a:r>
          </a:p>
          <a:p>
            <a:pPr algn="ctr" eaLnBrk="0" hangingPunct="0"/>
            <a:r>
              <a:rPr lang="es-ES" sz="2800" b="1">
                <a:latin typeface="Calibri" pitchFamily="34" charset="0"/>
                <a:cs typeface="Times New Roman" pitchFamily="18" charset="0"/>
              </a:rPr>
              <a:t>in the activated sludge process</a:t>
            </a:r>
          </a:p>
        </p:txBody>
      </p:sp>
      <p:graphicFrame>
        <p:nvGraphicFramePr>
          <p:cNvPr id="5" name="4 Tabla"/>
          <p:cNvGraphicFramePr>
            <a:graphicFrameLocks noGrp="1"/>
          </p:cNvGraphicFramePr>
          <p:nvPr/>
        </p:nvGraphicFramePr>
        <p:xfrm>
          <a:off x="468313" y="4221163"/>
          <a:ext cx="8064896" cy="1112520"/>
        </p:xfrm>
        <a:graphic>
          <a:graphicData uri="http://schemas.openxmlformats.org/drawingml/2006/table">
            <a:tbl>
              <a:tblPr firstRow="1" bandRow="1">
                <a:tableStyleId>{5C22544A-7EE6-4342-B048-85BDC9FD1C3A}</a:tableStyleId>
              </a:tblPr>
              <a:tblGrid>
                <a:gridCol w="2542986"/>
                <a:gridCol w="5521910"/>
              </a:tblGrid>
              <a:tr h="370840">
                <a:tc>
                  <a:txBody>
                    <a:bodyPr/>
                    <a:lstStyle/>
                    <a:p>
                      <a:pPr algn="ctr"/>
                      <a:r>
                        <a:rPr lang="es-ES" sz="1400" smtClean="0">
                          <a:solidFill>
                            <a:schemeClr val="tx1"/>
                          </a:solidFill>
                          <a:latin typeface="Calibri" pitchFamily="34" charset="0"/>
                        </a:rPr>
                        <a:t>Parameter</a:t>
                      </a:r>
                      <a:endParaRPr lang="es-ES" sz="1400" dirty="0">
                        <a:solidFill>
                          <a:schemeClr val="tx1"/>
                        </a:solidFill>
                        <a:latin typeface="Calibri" pitchFamily="34" charset="0"/>
                      </a:endParaRPr>
                    </a:p>
                  </a:txBody>
                  <a:tcPr>
                    <a:solidFill>
                      <a:srgbClr val="CCFFFF"/>
                    </a:solidFill>
                  </a:tcPr>
                </a:tc>
                <a:tc>
                  <a:txBody>
                    <a:bodyPr/>
                    <a:lstStyle/>
                    <a:p>
                      <a:pPr algn="ctr"/>
                      <a:r>
                        <a:rPr lang="es-ES" sz="1400" smtClean="0">
                          <a:solidFill>
                            <a:schemeClr val="tx1"/>
                          </a:solidFill>
                          <a:latin typeface="Calibri" pitchFamily="34" charset="0"/>
                        </a:rPr>
                        <a:t>Condition</a:t>
                      </a:r>
                      <a:endParaRPr lang="es-ES" sz="1400" dirty="0">
                        <a:solidFill>
                          <a:schemeClr val="tx1"/>
                        </a:solidFill>
                        <a:latin typeface="Calibri" pitchFamily="34" charset="0"/>
                      </a:endParaRPr>
                    </a:p>
                  </a:txBody>
                  <a:tcPr>
                    <a:solidFill>
                      <a:srgbClr val="CCFFFF"/>
                    </a:solidFill>
                  </a:tcPr>
                </a:tc>
              </a:tr>
              <a:tr h="370840">
                <a:tc>
                  <a:txBody>
                    <a:bodyPr/>
                    <a:lstStyle/>
                    <a:p>
                      <a:pPr algn="ctr"/>
                      <a:r>
                        <a:rPr lang="es-ES" sz="1400" b="1" err="1" smtClean="0">
                          <a:latin typeface="Calibri" pitchFamily="34" charset="0"/>
                        </a:rPr>
                        <a:t>FED</a:t>
                      </a:r>
                      <a:r>
                        <a:rPr lang="es-ES" sz="1400" b="1" smtClean="0">
                          <a:latin typeface="Calibri" pitchFamily="34" charset="0"/>
                        </a:rPr>
                        <a:t> SOUR </a:t>
                      </a:r>
                      <a:r>
                        <a:rPr lang="es-ES" sz="1400" b="1" dirty="0" smtClean="0">
                          <a:latin typeface="Calibri" pitchFamily="34" charset="0"/>
                        </a:rPr>
                        <a:t>/ UNFED SOUR</a:t>
                      </a:r>
                      <a:endParaRPr lang="es-ES" sz="1400" b="1" dirty="0">
                        <a:latin typeface="Calibri" pitchFamily="34" charset="0"/>
                      </a:endParaRPr>
                    </a:p>
                  </a:txBody>
                  <a:tcPr>
                    <a:solidFill>
                      <a:srgbClr val="CCFFFF"/>
                    </a:solidFill>
                  </a:tcPr>
                </a:tc>
                <a:tc>
                  <a:txBody>
                    <a:bodyPr/>
                    <a:lstStyle/>
                    <a:p>
                      <a:pPr algn="ctr"/>
                      <a:r>
                        <a:rPr lang="es-ES" sz="1400" b="1" dirty="0" smtClean="0">
                          <a:latin typeface="Calibri" pitchFamily="34" charset="0"/>
                        </a:rPr>
                        <a:t> &lt; 1.3</a:t>
                      </a:r>
                      <a:endParaRPr lang="es-ES" sz="1400" b="1" dirty="0">
                        <a:latin typeface="Calibri" pitchFamily="34" charset="0"/>
                      </a:endParaRPr>
                    </a:p>
                  </a:txBody>
                  <a:tcPr>
                    <a:solidFill>
                      <a:srgbClr val="CCFFFF"/>
                    </a:solidFill>
                  </a:tcPr>
                </a:tc>
              </a:tr>
              <a:tr h="370840">
                <a:tc>
                  <a:txBody>
                    <a:bodyPr/>
                    <a:lstStyle/>
                    <a:p>
                      <a:pPr algn="ctr"/>
                      <a:r>
                        <a:rPr lang="es-ES" sz="1400" b="1" dirty="0" smtClean="0">
                          <a:latin typeface="Calibri" pitchFamily="34" charset="0"/>
                        </a:rPr>
                        <a:t>OUR</a:t>
                      </a:r>
                      <a:r>
                        <a:rPr lang="es-ES" sz="1400" b="1" baseline="-25000" dirty="0" smtClean="0">
                          <a:latin typeface="Calibri" pitchFamily="34" charset="0"/>
                        </a:rPr>
                        <a:t>end</a:t>
                      </a:r>
                      <a:endParaRPr lang="es-ES" sz="1400" b="1" baseline="-25000" dirty="0">
                        <a:latin typeface="Calibri" pitchFamily="34" charset="0"/>
                      </a:endParaRPr>
                    </a:p>
                  </a:txBody>
                  <a:tcPr>
                    <a:solidFill>
                      <a:srgbClr val="CC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smtClean="0">
                          <a:latin typeface="Calibri" pitchFamily="34" charset="0"/>
                        </a:rPr>
                        <a:t> &lt;&lt; </a:t>
                      </a:r>
                      <a:r>
                        <a:rPr lang="es-ES" sz="1400" b="1" dirty="0" err="1" smtClean="0">
                          <a:latin typeface="Calibri" pitchFamily="34" charset="0"/>
                        </a:rPr>
                        <a:t>Reference</a:t>
                      </a:r>
                      <a:r>
                        <a:rPr lang="es-ES" sz="1400" b="1" dirty="0" smtClean="0">
                          <a:latin typeface="Calibri" pitchFamily="34" charset="0"/>
                        </a:rPr>
                        <a:t> </a:t>
                      </a:r>
                      <a:r>
                        <a:rPr lang="es-ES" sz="1400" b="1" dirty="0" err="1" smtClean="0">
                          <a:latin typeface="Calibri" pitchFamily="34" charset="0"/>
                        </a:rPr>
                        <a:t>values</a:t>
                      </a:r>
                      <a:r>
                        <a:rPr lang="es-ES" sz="1400" b="1" dirty="0" smtClean="0">
                          <a:latin typeface="Calibri" pitchFamily="34" charset="0"/>
                        </a:rPr>
                        <a:t> </a:t>
                      </a:r>
                      <a:r>
                        <a:rPr lang="es-ES" sz="1400" dirty="0" smtClean="0">
                          <a:latin typeface="Calibri" pitchFamily="34" charset="0"/>
                        </a:rPr>
                        <a:t>in </a:t>
                      </a:r>
                      <a:r>
                        <a:rPr lang="es-ES" sz="1400" b="0" dirty="0" err="1" smtClean="0">
                          <a:solidFill>
                            <a:srgbClr val="0070C0"/>
                          </a:solidFill>
                          <a:latin typeface="Calibri" pitchFamily="34" charset="0"/>
                        </a:rPr>
                        <a:t>Table</a:t>
                      </a:r>
                      <a:r>
                        <a:rPr lang="es-ES" sz="1400" b="0" dirty="0" smtClean="0">
                          <a:solidFill>
                            <a:srgbClr val="0070C0"/>
                          </a:solidFill>
                          <a:latin typeface="Calibri" pitchFamily="34" charset="0"/>
                        </a:rPr>
                        <a:t> OURend vs </a:t>
                      </a:r>
                      <a:r>
                        <a:rPr lang="es-ES" sz="1400" b="0" smtClean="0">
                          <a:solidFill>
                            <a:srgbClr val="0070C0"/>
                          </a:solidFill>
                          <a:latin typeface="Calibri" pitchFamily="34" charset="0"/>
                        </a:rPr>
                        <a:t>MLVSS </a:t>
                      </a:r>
                      <a:endParaRPr lang="es-ES" sz="1400" dirty="0" smtClean="0">
                        <a:latin typeface="Calibri" pitchFamily="34" charset="0"/>
                      </a:endParaRPr>
                    </a:p>
                  </a:txBody>
                  <a:tcPr>
                    <a:solidFill>
                      <a:srgbClr val="CCFFFF"/>
                    </a:solidFill>
                  </a:tcPr>
                </a:tc>
              </a:tr>
            </a:tbl>
          </a:graphicData>
        </a:graphic>
      </p:graphicFrame>
      <p:sp>
        <p:nvSpPr>
          <p:cNvPr id="32786" name="5 CuadroTexto"/>
          <p:cNvSpPr txBox="1">
            <a:spLocks noChangeArrowheads="1"/>
          </p:cNvSpPr>
          <p:nvPr/>
        </p:nvSpPr>
        <p:spPr bwMode="auto">
          <a:xfrm>
            <a:off x="468313" y="3500438"/>
            <a:ext cx="8280400" cy="566737"/>
          </a:xfrm>
          <a:prstGeom prst="rect">
            <a:avLst/>
          </a:prstGeom>
          <a:noFill/>
          <a:ln w="9525">
            <a:noFill/>
            <a:miter lim="800000"/>
            <a:headEnd/>
            <a:tailEnd/>
          </a:ln>
        </p:spPr>
        <p:txBody>
          <a:bodyPr>
            <a:spAutoFit/>
          </a:bodyPr>
          <a:lstStyle/>
          <a:p>
            <a:pPr algn="ctr"/>
            <a:r>
              <a:rPr lang="es-ES" sz="1400" b="1">
                <a:solidFill>
                  <a:srgbClr val="0070C0"/>
                </a:solidFill>
                <a:latin typeface="Calibri" pitchFamily="34" charset="0"/>
                <a:cs typeface="Calibri" pitchFamily="34" charset="0"/>
              </a:rPr>
              <a:t>FED SOUR</a:t>
            </a:r>
            <a:r>
              <a:rPr lang="es-ES" sz="1400">
                <a:solidFill>
                  <a:srgbClr val="0070C0"/>
                </a:solidFill>
                <a:latin typeface="Calibri" pitchFamily="34" charset="0"/>
                <a:cs typeface="Calibri" pitchFamily="34" charset="0"/>
              </a:rPr>
              <a:t>: SOUR in mixed-liquor from the process start</a:t>
            </a:r>
          </a:p>
          <a:p>
            <a:pPr algn="ctr"/>
            <a:r>
              <a:rPr lang="es-ES" sz="1400" b="1">
                <a:solidFill>
                  <a:srgbClr val="0070C0"/>
                </a:solidFill>
                <a:latin typeface="Calibri" pitchFamily="34" charset="0"/>
                <a:cs typeface="Calibri" pitchFamily="34" charset="0"/>
              </a:rPr>
              <a:t>UNFED SOUR</a:t>
            </a:r>
            <a:r>
              <a:rPr lang="es-ES" sz="1400">
                <a:solidFill>
                  <a:srgbClr val="0070C0"/>
                </a:solidFill>
                <a:latin typeface="Calibri" pitchFamily="34" charset="0"/>
                <a:cs typeface="Calibri" pitchFamily="34" charset="0"/>
              </a:rPr>
              <a:t>: SOUR  in mixed-liquor from process end (effluent sludge)</a:t>
            </a:r>
          </a:p>
        </p:txBody>
      </p:sp>
      <p:pic>
        <p:nvPicPr>
          <p:cNvPr id="32787" name="Picture 2"/>
          <p:cNvPicPr>
            <a:picLocks noChangeAspect="1" noChangeArrowheads="1"/>
          </p:cNvPicPr>
          <p:nvPr/>
        </p:nvPicPr>
        <p:blipFill>
          <a:blip r:embed="rId2" cstate="print"/>
          <a:srcRect/>
          <a:stretch>
            <a:fillRect/>
          </a:stretch>
        </p:blipFill>
        <p:spPr bwMode="auto">
          <a:xfrm>
            <a:off x="1187450" y="1412875"/>
            <a:ext cx="6438900" cy="2019300"/>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número de diapositiva"/>
          <p:cNvSpPr>
            <a:spLocks noGrp="1"/>
          </p:cNvSpPr>
          <p:nvPr>
            <p:ph type="sldNum" sz="quarter" idx="12"/>
          </p:nvPr>
        </p:nvSpPr>
        <p:spPr>
          <a:noFill/>
        </p:spPr>
        <p:txBody>
          <a:bodyPr/>
          <a:lstStyle/>
          <a:p>
            <a:fld id="{0A4F95C4-BA19-40E7-96FA-4D15486D573F}" type="slidenum">
              <a:rPr lang="es-ES" smtClean="0"/>
              <a:pPr/>
              <a:t>33</a:t>
            </a:fld>
            <a:endParaRPr lang="es-ES" smtClean="0"/>
          </a:p>
        </p:txBody>
      </p:sp>
      <p:sp>
        <p:nvSpPr>
          <p:cNvPr id="33795" name="2 CuadroTexto"/>
          <p:cNvSpPr txBox="1">
            <a:spLocks noChangeArrowheads="1"/>
          </p:cNvSpPr>
          <p:nvPr/>
        </p:nvSpPr>
        <p:spPr bwMode="auto">
          <a:xfrm>
            <a:off x="539750" y="115888"/>
            <a:ext cx="7786688" cy="523875"/>
          </a:xfrm>
          <a:prstGeom prst="rect">
            <a:avLst/>
          </a:prstGeom>
          <a:noFill/>
          <a:ln w="9525">
            <a:noFill/>
            <a:miter lim="800000"/>
            <a:headEnd/>
            <a:tailEnd/>
          </a:ln>
        </p:spPr>
        <p:txBody>
          <a:bodyPr>
            <a:spAutoFit/>
          </a:bodyPr>
          <a:lstStyle/>
          <a:p>
            <a:pPr algn="ctr"/>
            <a:r>
              <a:rPr lang="es-ES" sz="2800" b="1">
                <a:latin typeface="Calibri" pitchFamily="34" charset="0"/>
              </a:rPr>
              <a:t>Short term toxicity</a:t>
            </a:r>
          </a:p>
        </p:txBody>
      </p:sp>
      <p:sp>
        <p:nvSpPr>
          <p:cNvPr id="34821" name="4 CuadroTexto"/>
          <p:cNvSpPr txBox="1">
            <a:spLocks noChangeArrowheads="1"/>
          </p:cNvSpPr>
          <p:nvPr/>
        </p:nvSpPr>
        <p:spPr bwMode="auto">
          <a:xfrm>
            <a:off x="395288" y="692150"/>
            <a:ext cx="8353425" cy="1323975"/>
          </a:xfrm>
          <a:prstGeom prst="rect">
            <a:avLst/>
          </a:prstGeom>
          <a:noFill/>
          <a:ln w="9525">
            <a:noFill/>
            <a:miter lim="800000"/>
            <a:headEnd/>
            <a:tailEnd/>
          </a:ln>
        </p:spPr>
        <p:txBody>
          <a:bodyPr>
            <a:spAutoFit/>
          </a:bodyPr>
          <a:lstStyle/>
          <a:p>
            <a:pPr algn="just"/>
            <a:r>
              <a:rPr lang="es-ES_tradnl">
                <a:latin typeface="Calibri" pitchFamily="34" charset="0"/>
              </a:rPr>
              <a:t>The method is based on one R test (using endogenous RAS sludge) where its added a readily biodegradable standard substrate (e.g. sodium acetate) with sufficient concentration to get its maximum respiration and, once this has been achieved, adding sucessive doses of sample to compare the respiration rate  in progress with the maximum respiration rate reached in the test (reference)</a:t>
            </a:r>
            <a:endParaRPr lang="es-ES">
              <a:latin typeface="Calibri" pitchFamily="34" charset="0"/>
            </a:endParaRPr>
          </a:p>
        </p:txBody>
      </p:sp>
      <p:sp>
        <p:nvSpPr>
          <p:cNvPr id="11" name="4 CuadroTexto"/>
          <p:cNvSpPr txBox="1">
            <a:spLocks noChangeArrowheads="1"/>
          </p:cNvSpPr>
          <p:nvPr/>
        </p:nvSpPr>
        <p:spPr bwMode="auto">
          <a:xfrm>
            <a:off x="2268538" y="5229225"/>
            <a:ext cx="4248150" cy="276225"/>
          </a:xfrm>
          <a:prstGeom prst="rect">
            <a:avLst/>
          </a:prstGeom>
          <a:noFill/>
          <a:ln w="9525">
            <a:noFill/>
            <a:miter lim="800000"/>
            <a:headEnd/>
            <a:tailEnd/>
          </a:ln>
        </p:spPr>
        <p:txBody>
          <a:bodyPr>
            <a:spAutoFit/>
          </a:bodyPr>
          <a:lstStyle/>
          <a:p>
            <a:pPr algn="ctr"/>
            <a:r>
              <a:rPr lang="es-ES" sz="1200">
                <a:solidFill>
                  <a:srgbClr val="0070C0"/>
                </a:solidFill>
                <a:latin typeface="Calibri" pitchFamily="34" charset="0"/>
              </a:rPr>
              <a:t>Rs respirogram for short term toxicity</a:t>
            </a:r>
          </a:p>
        </p:txBody>
      </p:sp>
      <p:sp>
        <p:nvSpPr>
          <p:cNvPr id="33798" name="11 CuadroTexto"/>
          <p:cNvSpPr txBox="1">
            <a:spLocks noChangeArrowheads="1"/>
          </p:cNvSpPr>
          <p:nvPr/>
        </p:nvSpPr>
        <p:spPr bwMode="auto">
          <a:xfrm>
            <a:off x="539750" y="5661025"/>
            <a:ext cx="8135938" cy="307975"/>
          </a:xfrm>
          <a:prstGeom prst="rect">
            <a:avLst/>
          </a:prstGeom>
          <a:noFill/>
          <a:ln w="9525">
            <a:noFill/>
            <a:miter lim="800000"/>
            <a:headEnd/>
            <a:tailEnd/>
          </a:ln>
        </p:spPr>
        <p:txBody>
          <a:bodyPr>
            <a:spAutoFit/>
          </a:bodyPr>
          <a:lstStyle/>
          <a:p>
            <a:pPr algn="ctr"/>
            <a:r>
              <a:rPr lang="es-ES" sz="1400" b="1">
                <a:latin typeface="Calibri" pitchFamily="34" charset="0"/>
                <a:cs typeface="Calibri" pitchFamily="34" charset="0"/>
              </a:rPr>
              <a:t>Toxicity</a:t>
            </a:r>
            <a:r>
              <a:rPr lang="es-ES" sz="1400">
                <a:latin typeface="Calibri" pitchFamily="34" charset="0"/>
                <a:cs typeface="Calibri" pitchFamily="34" charset="0"/>
              </a:rPr>
              <a:t> (%) = 100 * (Rs.max – Rs) / Rs.max</a:t>
            </a:r>
          </a:p>
        </p:txBody>
      </p:sp>
      <p:pic>
        <p:nvPicPr>
          <p:cNvPr id="33799" name="Picture 9"/>
          <p:cNvPicPr>
            <a:picLocks noChangeAspect="1" noChangeArrowheads="1"/>
          </p:cNvPicPr>
          <p:nvPr/>
        </p:nvPicPr>
        <p:blipFill>
          <a:blip r:embed="rId2" cstate="print"/>
          <a:srcRect/>
          <a:stretch>
            <a:fillRect/>
          </a:stretch>
        </p:blipFill>
        <p:spPr bwMode="auto">
          <a:xfrm>
            <a:off x="1116013" y="2133600"/>
            <a:ext cx="6505575" cy="3038475"/>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box(in)">
                                      <p:cBhvr>
                                        <p:cTn id="7" dur="500"/>
                                        <p:tgtEl>
                                          <p:spTgt spid="34821">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número de diapositiva"/>
          <p:cNvSpPr>
            <a:spLocks noGrp="1"/>
          </p:cNvSpPr>
          <p:nvPr>
            <p:ph type="sldNum" sz="quarter" idx="12"/>
          </p:nvPr>
        </p:nvSpPr>
        <p:spPr>
          <a:noFill/>
        </p:spPr>
        <p:txBody>
          <a:bodyPr/>
          <a:lstStyle/>
          <a:p>
            <a:fld id="{B1E2C7D0-B8B7-486D-BF5F-2482EC5A57C1}" type="slidenum">
              <a:rPr lang="es-ES" smtClean="0"/>
              <a:pPr/>
              <a:t>34</a:t>
            </a:fld>
            <a:endParaRPr lang="es-ES" smtClean="0"/>
          </a:p>
        </p:txBody>
      </p:sp>
      <p:sp>
        <p:nvSpPr>
          <p:cNvPr id="34819" name="2 CuadroTexto"/>
          <p:cNvSpPr txBox="1">
            <a:spLocks noChangeArrowheads="1"/>
          </p:cNvSpPr>
          <p:nvPr/>
        </p:nvSpPr>
        <p:spPr bwMode="auto">
          <a:xfrm>
            <a:off x="539750" y="115888"/>
            <a:ext cx="8064500" cy="523875"/>
          </a:xfrm>
          <a:prstGeom prst="rect">
            <a:avLst/>
          </a:prstGeom>
          <a:noFill/>
          <a:ln w="9525">
            <a:noFill/>
            <a:miter lim="800000"/>
            <a:headEnd/>
            <a:tailEnd/>
          </a:ln>
        </p:spPr>
        <p:txBody>
          <a:bodyPr>
            <a:spAutoFit/>
          </a:bodyPr>
          <a:lstStyle/>
          <a:p>
            <a:pPr algn="ctr"/>
            <a:r>
              <a:rPr lang="es-ES_tradnl" sz="2800" b="1">
                <a:latin typeface="Calibri" pitchFamily="34" charset="0"/>
              </a:rPr>
              <a:t>Toxicity for global biomass or specific nitrifier </a:t>
            </a:r>
            <a:endParaRPr lang="es-ES" sz="2800" b="1">
              <a:latin typeface="Calibri" pitchFamily="34" charset="0"/>
            </a:endParaRPr>
          </a:p>
        </p:txBody>
      </p:sp>
      <p:sp>
        <p:nvSpPr>
          <p:cNvPr id="33797" name="7 Rectángulo"/>
          <p:cNvSpPr>
            <a:spLocks noChangeArrowheads="1"/>
          </p:cNvSpPr>
          <p:nvPr/>
        </p:nvSpPr>
        <p:spPr bwMode="auto">
          <a:xfrm>
            <a:off x="468313" y="692150"/>
            <a:ext cx="8207375" cy="584200"/>
          </a:xfrm>
          <a:prstGeom prst="rect">
            <a:avLst/>
          </a:prstGeom>
          <a:noFill/>
          <a:ln w="9525">
            <a:noFill/>
            <a:miter lim="800000"/>
            <a:headEnd/>
            <a:tailEnd/>
          </a:ln>
        </p:spPr>
        <p:txBody>
          <a:bodyPr>
            <a:spAutoFit/>
          </a:bodyPr>
          <a:lstStyle/>
          <a:p>
            <a:pPr algn="just"/>
            <a:r>
              <a:rPr lang="es-ES">
                <a:latin typeface="Calibri" pitchFamily="34" charset="0"/>
              </a:rPr>
              <a:t>This method is based on the preparation of one mixed-liquor with RAS sludge + distilled water (reference) and one o several more mixed-liquor with RAS sludge + sample/s to be analyzed. </a:t>
            </a:r>
          </a:p>
        </p:txBody>
      </p:sp>
      <p:sp>
        <p:nvSpPr>
          <p:cNvPr id="68615" name="6 CuadroTexto"/>
          <p:cNvSpPr txBox="1">
            <a:spLocks noChangeArrowheads="1"/>
          </p:cNvSpPr>
          <p:nvPr/>
        </p:nvSpPr>
        <p:spPr bwMode="auto">
          <a:xfrm>
            <a:off x="1258888" y="5373688"/>
            <a:ext cx="6013450" cy="276225"/>
          </a:xfrm>
          <a:prstGeom prst="rect">
            <a:avLst/>
          </a:prstGeom>
          <a:noFill/>
          <a:ln w="9525">
            <a:noFill/>
            <a:miter lim="800000"/>
            <a:headEnd/>
            <a:tailEnd/>
          </a:ln>
        </p:spPr>
        <p:txBody>
          <a:bodyPr>
            <a:spAutoFit/>
          </a:bodyPr>
          <a:lstStyle/>
          <a:p>
            <a:pPr algn="ctr"/>
            <a:r>
              <a:rPr lang="es-ES_tradnl" sz="1200">
                <a:solidFill>
                  <a:srgbClr val="0070C0"/>
                </a:solidFill>
                <a:latin typeface="Calibri" pitchFamily="34" charset="0"/>
              </a:rPr>
              <a:t>Combined Rs respirograms to asses 2 samples toxicity </a:t>
            </a:r>
            <a:endParaRPr lang="fr-FR" sz="1200">
              <a:solidFill>
                <a:srgbClr val="0070C0"/>
              </a:solidFill>
              <a:latin typeface="Calibri" pitchFamily="34" charset="0"/>
            </a:endParaRPr>
          </a:p>
        </p:txBody>
      </p:sp>
      <p:sp>
        <p:nvSpPr>
          <p:cNvPr id="34822" name="11 CuadroTexto"/>
          <p:cNvSpPr txBox="1">
            <a:spLocks noChangeArrowheads="1"/>
          </p:cNvSpPr>
          <p:nvPr/>
        </p:nvSpPr>
        <p:spPr bwMode="auto">
          <a:xfrm>
            <a:off x="466725" y="5805488"/>
            <a:ext cx="8207375" cy="338137"/>
          </a:xfrm>
          <a:prstGeom prst="rect">
            <a:avLst/>
          </a:prstGeom>
          <a:noFill/>
          <a:ln w="9525">
            <a:noFill/>
            <a:miter lim="800000"/>
            <a:headEnd/>
            <a:tailEnd/>
          </a:ln>
        </p:spPr>
        <p:txBody>
          <a:bodyPr>
            <a:spAutoFit/>
          </a:bodyPr>
          <a:lstStyle/>
          <a:p>
            <a:pPr algn="ctr"/>
            <a:r>
              <a:rPr lang="es-ES" b="1">
                <a:latin typeface="Calibri" pitchFamily="34" charset="0"/>
                <a:cs typeface="Calibri" pitchFamily="34" charset="0"/>
              </a:rPr>
              <a:t>Toxicity</a:t>
            </a:r>
            <a:r>
              <a:rPr lang="es-ES">
                <a:latin typeface="Calibri" pitchFamily="34" charset="0"/>
                <a:cs typeface="Calibri" pitchFamily="34" charset="0"/>
              </a:rPr>
              <a:t> (%) = 100 * (Rs.max ref. – Rs sample) / Rs.max ref.</a:t>
            </a:r>
          </a:p>
        </p:txBody>
      </p:sp>
      <p:pic>
        <p:nvPicPr>
          <p:cNvPr id="34823" name="Picture 8"/>
          <p:cNvPicPr>
            <a:picLocks noChangeAspect="1" noChangeArrowheads="1"/>
          </p:cNvPicPr>
          <p:nvPr/>
        </p:nvPicPr>
        <p:blipFill>
          <a:blip r:embed="rId2" cstate="print"/>
          <a:srcRect/>
          <a:stretch>
            <a:fillRect/>
          </a:stretch>
        </p:blipFill>
        <p:spPr bwMode="auto">
          <a:xfrm>
            <a:off x="1476375" y="2852738"/>
            <a:ext cx="6219825" cy="2552700"/>
          </a:xfrm>
          <a:prstGeom prst="rect">
            <a:avLst/>
          </a:prstGeom>
          <a:noFill/>
          <a:ln w="9525" algn="ctr">
            <a:noFill/>
            <a:miter lim="800000"/>
            <a:headEnd/>
            <a:tailEnd/>
          </a:ln>
        </p:spPr>
      </p:pic>
      <p:sp>
        <p:nvSpPr>
          <p:cNvPr id="8" name="7 CuadroTexto"/>
          <p:cNvSpPr txBox="1"/>
          <p:nvPr/>
        </p:nvSpPr>
        <p:spPr>
          <a:xfrm>
            <a:off x="827088" y="1484313"/>
            <a:ext cx="1657350" cy="523875"/>
          </a:xfrm>
          <a:prstGeom prst="rect">
            <a:avLst/>
          </a:prstGeom>
          <a:solidFill>
            <a:srgbClr val="CCECFF"/>
          </a:solidFill>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GB" sz="1400">
                <a:latin typeface="Calibri" pitchFamily="34" charset="0"/>
              </a:rPr>
              <a:t>Mixed-liquors preparation</a:t>
            </a:r>
            <a:endParaRPr lang="es-ES" sz="1400"/>
          </a:p>
        </p:txBody>
      </p:sp>
      <p:sp>
        <p:nvSpPr>
          <p:cNvPr id="10" name="9 CuadroTexto"/>
          <p:cNvSpPr txBox="1"/>
          <p:nvPr/>
        </p:nvSpPr>
        <p:spPr>
          <a:xfrm>
            <a:off x="2700338" y="1484313"/>
            <a:ext cx="1584325" cy="523875"/>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s-ES" sz="1400">
                <a:latin typeface="Calibri" pitchFamily="34" charset="0"/>
                <a:cs typeface="Calibri" pitchFamily="34" charset="0"/>
              </a:rPr>
              <a:t>Endogenous respiration sludge</a:t>
            </a:r>
          </a:p>
        </p:txBody>
      </p:sp>
      <p:sp>
        <p:nvSpPr>
          <p:cNvPr id="11" name="10 CuadroTexto"/>
          <p:cNvSpPr txBox="1"/>
          <p:nvPr/>
        </p:nvSpPr>
        <p:spPr>
          <a:xfrm>
            <a:off x="4500563" y="1484313"/>
            <a:ext cx="1800225" cy="523875"/>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s-ES" sz="1400">
                <a:latin typeface="Calibri" pitchFamily="34" charset="0"/>
                <a:cs typeface="Calibri" pitchFamily="34" charset="0"/>
              </a:rPr>
              <a:t>R test with estándar addition (*)</a:t>
            </a:r>
          </a:p>
        </p:txBody>
      </p:sp>
      <p:sp>
        <p:nvSpPr>
          <p:cNvPr id="12" name="11 CuadroTexto"/>
          <p:cNvSpPr txBox="1"/>
          <p:nvPr/>
        </p:nvSpPr>
        <p:spPr>
          <a:xfrm>
            <a:off x="6516688" y="1412875"/>
            <a:ext cx="1584325" cy="738188"/>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s-ES" sz="1400">
                <a:latin typeface="Calibri" pitchFamily="34" charset="0"/>
                <a:cs typeface="Calibri" pitchFamily="34" charset="0"/>
              </a:rPr>
              <a:t>Rs.max comparison vs Rs.max reference</a:t>
            </a:r>
          </a:p>
        </p:txBody>
      </p:sp>
      <p:sp>
        <p:nvSpPr>
          <p:cNvPr id="14" name="13 Flecha derecha"/>
          <p:cNvSpPr/>
          <p:nvPr/>
        </p:nvSpPr>
        <p:spPr>
          <a:xfrm>
            <a:off x="2555875" y="1628775"/>
            <a:ext cx="73025" cy="215900"/>
          </a:xfrm>
          <a:prstGeom prst="rightArrow">
            <a:avLst/>
          </a:pr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 name="15 Flecha derecha"/>
          <p:cNvSpPr/>
          <p:nvPr/>
        </p:nvSpPr>
        <p:spPr>
          <a:xfrm>
            <a:off x="4356100" y="1628775"/>
            <a:ext cx="73025" cy="215900"/>
          </a:xfrm>
          <a:prstGeom prst="rightArrow">
            <a:avLst/>
          </a:pr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16 Flecha derecha"/>
          <p:cNvSpPr/>
          <p:nvPr/>
        </p:nvSpPr>
        <p:spPr>
          <a:xfrm>
            <a:off x="6372225" y="1628775"/>
            <a:ext cx="73025" cy="215900"/>
          </a:xfrm>
          <a:prstGeom prst="rightArrow">
            <a:avLst/>
          </a:pr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4831" name="11 CuadroTexto"/>
          <p:cNvSpPr txBox="1">
            <a:spLocks noChangeArrowheads="1"/>
          </p:cNvSpPr>
          <p:nvPr/>
        </p:nvSpPr>
        <p:spPr bwMode="auto">
          <a:xfrm>
            <a:off x="395288" y="2205038"/>
            <a:ext cx="8353425" cy="522287"/>
          </a:xfrm>
          <a:prstGeom prst="rect">
            <a:avLst/>
          </a:prstGeom>
          <a:noFill/>
          <a:ln w="9525">
            <a:noFill/>
            <a:miter lim="800000"/>
            <a:headEnd/>
            <a:tailEnd/>
          </a:ln>
        </p:spPr>
        <p:txBody>
          <a:bodyPr>
            <a:spAutoFit/>
          </a:bodyPr>
          <a:lstStyle/>
          <a:p>
            <a:pPr algn="just"/>
            <a:r>
              <a:rPr lang="es-ES" sz="1400" b="1">
                <a:solidFill>
                  <a:srgbClr val="0070C0"/>
                </a:solidFill>
                <a:latin typeface="Calibri" pitchFamily="34" charset="0"/>
                <a:cs typeface="Calibri" pitchFamily="34" charset="0"/>
              </a:rPr>
              <a:t>(*) The method is valid both to analyze a global toxicity (by adding the standar of sodium acetate) or a specific toxicity for nitrification (by adding the standar of ammonium chloride)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box(in)">
                                      <p:cBhvr>
                                        <p:cTn id="7" dur="500"/>
                                        <p:tgtEl>
                                          <p:spTgt spid="3379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8615"/>
                                        </p:tgtEl>
                                        <p:attrNameLst>
                                          <p:attrName>style.visibility</p:attrName>
                                        </p:attrNameLst>
                                      </p:cBhvr>
                                      <p:to>
                                        <p:strVal val="visible"/>
                                      </p:to>
                                    </p:set>
                                    <p:animEffect transition="in" filter="box(in)">
                                      <p:cBhvr>
                                        <p:cTn id="10" dur="500"/>
                                        <p:tgtEl>
                                          <p:spTgt spid="6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número de diapositiva"/>
          <p:cNvSpPr>
            <a:spLocks noGrp="1"/>
          </p:cNvSpPr>
          <p:nvPr>
            <p:ph type="sldNum" sz="quarter" idx="12"/>
          </p:nvPr>
        </p:nvSpPr>
        <p:spPr>
          <a:noFill/>
        </p:spPr>
        <p:txBody>
          <a:bodyPr/>
          <a:lstStyle/>
          <a:p>
            <a:fld id="{F6428020-A8DB-46C3-A7DD-91E0B07F4C49}" type="slidenum">
              <a:rPr lang="es-ES" smtClean="0"/>
              <a:pPr/>
              <a:t>35</a:t>
            </a:fld>
            <a:endParaRPr lang="es-ES" smtClean="0"/>
          </a:p>
        </p:txBody>
      </p:sp>
      <p:sp>
        <p:nvSpPr>
          <p:cNvPr id="3" name="3 CuadroTexto"/>
          <p:cNvSpPr txBox="1">
            <a:spLocks noChangeArrowheads="1"/>
          </p:cNvSpPr>
          <p:nvPr/>
        </p:nvSpPr>
        <p:spPr bwMode="auto">
          <a:xfrm>
            <a:off x="1619250" y="2492375"/>
            <a:ext cx="6026150" cy="831850"/>
          </a:xfrm>
          <a:prstGeom prst="rect">
            <a:avLst/>
          </a:prstGeom>
          <a:solidFill>
            <a:srgbClr val="CCECFF"/>
          </a:solidFill>
          <a:ln w="9525">
            <a:solidFill>
              <a:srgbClr val="CCECFF"/>
            </a:solidFill>
            <a:miter lim="800000"/>
            <a:headEnd/>
            <a:tailEnd/>
          </a:ln>
        </p:spPr>
        <p:txBody>
          <a:bodyPr>
            <a:spAutoFit/>
          </a:bodyPr>
          <a:lstStyle/>
          <a:p>
            <a:pPr algn="ctr">
              <a:defRPr/>
            </a:pPr>
            <a:r>
              <a:rPr lang="es-ES_tradnl" sz="4800" b="1" dirty="0" err="1">
                <a:effectLst>
                  <a:outerShdw blurRad="38100" dist="38100" dir="2700000" algn="tl">
                    <a:srgbClr val="000000">
                      <a:alpha val="43137"/>
                    </a:srgbClr>
                  </a:outerShdw>
                </a:effectLst>
                <a:latin typeface="Verdana" pitchFamily="34" charset="0"/>
                <a:cs typeface="+mn-cs"/>
              </a:rPr>
              <a:t>Nitrification</a:t>
            </a:r>
            <a:endParaRPr lang="es-ES_tradnl" sz="4800" b="1" dirty="0">
              <a:effectLst>
                <a:outerShdw blurRad="38100" dist="38100" dir="2700000" algn="tl">
                  <a:srgbClr val="000000">
                    <a:alpha val="43137"/>
                  </a:srgbClr>
                </a:outerShdw>
              </a:effectLst>
              <a:latin typeface="Verdana" pitchFamily="34" charset="0"/>
              <a:cs typeface="+mn-cs"/>
            </a:endParaRPr>
          </a:p>
        </p:txBody>
      </p:sp>
      <p:pic>
        <p:nvPicPr>
          <p:cNvPr id="35844" name="Picture 5"/>
          <p:cNvPicPr>
            <a:picLocks noChangeAspect="1" noChangeArrowheads="1"/>
          </p:cNvPicPr>
          <p:nvPr/>
        </p:nvPicPr>
        <p:blipFill>
          <a:blip r:embed="rId2" cstate="print"/>
          <a:srcRect/>
          <a:stretch>
            <a:fillRect/>
          </a:stretch>
        </p:blipFill>
        <p:spPr bwMode="auto">
          <a:xfrm>
            <a:off x="4140200" y="5876925"/>
            <a:ext cx="952500" cy="3524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número de diapositiva"/>
          <p:cNvSpPr>
            <a:spLocks noGrp="1"/>
          </p:cNvSpPr>
          <p:nvPr>
            <p:ph type="sldNum" sz="quarter" idx="12"/>
          </p:nvPr>
        </p:nvSpPr>
        <p:spPr>
          <a:noFill/>
        </p:spPr>
        <p:txBody>
          <a:bodyPr/>
          <a:lstStyle/>
          <a:p>
            <a:fld id="{ACDA06BD-F4CD-4230-8378-6ECE1BE7723F}" type="slidenum">
              <a:rPr lang="es-ES" smtClean="0"/>
              <a:pPr/>
              <a:t>36</a:t>
            </a:fld>
            <a:endParaRPr lang="es-ES" smtClean="0"/>
          </a:p>
        </p:txBody>
      </p:sp>
      <p:sp>
        <p:nvSpPr>
          <p:cNvPr id="36867" name="Rectangle 2"/>
          <p:cNvSpPr>
            <a:spLocks noChangeArrowheads="1"/>
          </p:cNvSpPr>
          <p:nvPr/>
        </p:nvSpPr>
        <p:spPr bwMode="auto">
          <a:xfrm>
            <a:off x="0" y="-169863"/>
            <a:ext cx="184150" cy="339726"/>
          </a:xfrm>
          <a:prstGeom prst="rect">
            <a:avLst/>
          </a:prstGeom>
          <a:noFill/>
          <a:ln w="9525" algn="ctr">
            <a:noFill/>
            <a:miter lim="800000"/>
            <a:headEnd/>
            <a:tailEnd/>
          </a:ln>
        </p:spPr>
        <p:txBody>
          <a:bodyPr wrap="none" anchor="ctr">
            <a:spAutoFit/>
          </a:bodyPr>
          <a:lstStyle/>
          <a:p>
            <a:endParaRPr lang="es-ES_tradnl"/>
          </a:p>
        </p:txBody>
      </p:sp>
      <p:sp>
        <p:nvSpPr>
          <p:cNvPr id="36868" name="4 CuadroTexto"/>
          <p:cNvSpPr txBox="1">
            <a:spLocks noChangeArrowheads="1"/>
          </p:cNvSpPr>
          <p:nvPr/>
        </p:nvSpPr>
        <p:spPr bwMode="auto">
          <a:xfrm>
            <a:off x="827088" y="115888"/>
            <a:ext cx="7416800" cy="523875"/>
          </a:xfrm>
          <a:prstGeom prst="rect">
            <a:avLst/>
          </a:prstGeom>
          <a:noFill/>
          <a:ln w="9525">
            <a:noFill/>
            <a:miter lim="800000"/>
            <a:headEnd/>
            <a:tailEnd/>
          </a:ln>
        </p:spPr>
        <p:txBody>
          <a:bodyPr>
            <a:spAutoFit/>
          </a:bodyPr>
          <a:lstStyle/>
          <a:p>
            <a:pPr algn="ctr"/>
            <a:r>
              <a:rPr lang="es-ES_tradnl" sz="2800" b="1">
                <a:latin typeface="Calibri" pitchFamily="34" charset="0"/>
                <a:cs typeface="Calibri" pitchFamily="34" charset="0"/>
              </a:rPr>
              <a:t>Nitrification rate</a:t>
            </a:r>
          </a:p>
        </p:txBody>
      </p:sp>
      <p:sp>
        <p:nvSpPr>
          <p:cNvPr id="36869" name="8 CuadroTexto"/>
          <p:cNvSpPr txBox="1">
            <a:spLocks noChangeArrowheads="1"/>
          </p:cNvSpPr>
          <p:nvPr/>
        </p:nvSpPr>
        <p:spPr bwMode="auto">
          <a:xfrm>
            <a:off x="468313" y="620713"/>
            <a:ext cx="8280400" cy="584200"/>
          </a:xfrm>
          <a:prstGeom prst="rect">
            <a:avLst/>
          </a:prstGeom>
          <a:noFill/>
          <a:ln w="9525">
            <a:noFill/>
            <a:miter lim="800000"/>
            <a:headEnd/>
            <a:tailEnd/>
          </a:ln>
        </p:spPr>
        <p:txBody>
          <a:bodyPr>
            <a:spAutoFit/>
          </a:bodyPr>
          <a:lstStyle/>
          <a:p>
            <a:pPr algn="just"/>
            <a:r>
              <a:rPr lang="es-ES">
                <a:latin typeface="Calibri" pitchFamily="34" charset="0"/>
              </a:rPr>
              <a:t>We carry out a R test with ammonium chloride on equivalent ammonium concentration, until we reach the representative Rs (Rs</a:t>
            </a:r>
            <a:r>
              <a:rPr lang="es-ES" baseline="-20000">
                <a:latin typeface="Calibri" pitchFamily="34" charset="0"/>
              </a:rPr>
              <a:t>N</a:t>
            </a:r>
            <a:r>
              <a:rPr lang="es-ES">
                <a:latin typeface="Calibri" pitchFamily="34" charset="0"/>
              </a:rPr>
              <a:t>) </a:t>
            </a:r>
          </a:p>
        </p:txBody>
      </p:sp>
      <p:sp>
        <p:nvSpPr>
          <p:cNvPr id="36870" name="27 CuadroTexto"/>
          <p:cNvSpPr txBox="1">
            <a:spLocks noChangeArrowheads="1"/>
          </p:cNvSpPr>
          <p:nvPr/>
        </p:nvSpPr>
        <p:spPr bwMode="auto">
          <a:xfrm>
            <a:off x="468313" y="5157788"/>
            <a:ext cx="8353425" cy="1341437"/>
          </a:xfrm>
          <a:prstGeom prst="rect">
            <a:avLst/>
          </a:prstGeom>
          <a:noFill/>
          <a:ln w="9525">
            <a:noFill/>
            <a:miter lim="800000"/>
            <a:headEnd/>
            <a:tailEnd/>
          </a:ln>
        </p:spPr>
        <p:txBody>
          <a:bodyPr>
            <a:spAutoFit/>
          </a:bodyPr>
          <a:lstStyle/>
          <a:p>
            <a:pPr algn="ctr"/>
            <a:r>
              <a:rPr lang="es-ES" sz="1400" b="1">
                <a:latin typeface="Calibri" pitchFamily="34" charset="0"/>
                <a:cs typeface="Calibri" pitchFamily="34" charset="0"/>
              </a:rPr>
              <a:t>Nitrification rate </a:t>
            </a:r>
            <a:r>
              <a:rPr lang="es-ES" sz="1400">
                <a:latin typeface="Calibri" pitchFamily="34" charset="0"/>
                <a:cs typeface="Calibri" pitchFamily="34" charset="0"/>
              </a:rPr>
              <a:t>(mg N/l.h): </a:t>
            </a:r>
            <a:r>
              <a:rPr lang="es-ES" sz="1400" b="1">
                <a:latin typeface="Calibri" pitchFamily="34" charset="0"/>
                <a:cs typeface="Calibri" pitchFamily="34" charset="0"/>
              </a:rPr>
              <a:t>AUR </a:t>
            </a:r>
            <a:r>
              <a:rPr lang="es-ES" sz="1400">
                <a:latin typeface="Calibri" pitchFamily="34" charset="0"/>
                <a:cs typeface="Calibri" pitchFamily="34" charset="0"/>
              </a:rPr>
              <a:t>= (Rs</a:t>
            </a:r>
            <a:r>
              <a:rPr lang="es-ES" sz="1400" baseline="-20000">
                <a:latin typeface="Calibri" pitchFamily="34" charset="0"/>
                <a:cs typeface="Calibri" pitchFamily="34" charset="0"/>
              </a:rPr>
              <a:t>N</a:t>
            </a:r>
            <a:r>
              <a:rPr lang="es-ES" sz="1400">
                <a:latin typeface="Calibri" pitchFamily="34" charset="0"/>
                <a:cs typeface="Calibri" pitchFamily="34" charset="0"/>
              </a:rPr>
              <a:t> / 4,57) * DO  / (K</a:t>
            </a:r>
            <a:r>
              <a:rPr lang="es-ES" sz="1400" baseline="-20000">
                <a:latin typeface="Calibri" pitchFamily="34" charset="0"/>
                <a:cs typeface="Calibri" pitchFamily="34" charset="0"/>
              </a:rPr>
              <a:t>OA</a:t>
            </a:r>
            <a:r>
              <a:rPr lang="es-ES" sz="1400">
                <a:latin typeface="Calibri" pitchFamily="34" charset="0"/>
                <a:cs typeface="Calibri" pitchFamily="34" charset="0"/>
              </a:rPr>
              <a:t> + DO)</a:t>
            </a:r>
          </a:p>
          <a:p>
            <a:endParaRPr lang="es-ES" sz="800">
              <a:solidFill>
                <a:srgbClr val="0070C0"/>
              </a:solidFill>
              <a:latin typeface="Calibri" pitchFamily="34" charset="0"/>
              <a:cs typeface="Calibri" pitchFamily="34" charset="0"/>
            </a:endParaRPr>
          </a:p>
          <a:p>
            <a:r>
              <a:rPr lang="es-ES" sz="1200">
                <a:solidFill>
                  <a:srgbClr val="002060"/>
                </a:solidFill>
                <a:latin typeface="Calibri" pitchFamily="34" charset="0"/>
                <a:cs typeface="Calibri" pitchFamily="34" charset="0"/>
              </a:rPr>
              <a:t>Rs</a:t>
            </a:r>
            <a:r>
              <a:rPr lang="es-ES" sz="1200" baseline="-20000">
                <a:solidFill>
                  <a:srgbClr val="002060"/>
                </a:solidFill>
                <a:latin typeface="Calibri" pitchFamily="34" charset="0"/>
                <a:cs typeface="Calibri" pitchFamily="34" charset="0"/>
              </a:rPr>
              <a:t>N</a:t>
            </a:r>
            <a:r>
              <a:rPr lang="es-ES" sz="1200">
                <a:solidFill>
                  <a:srgbClr val="002060"/>
                </a:solidFill>
                <a:latin typeface="Calibri" pitchFamily="34" charset="0"/>
                <a:cs typeface="Calibri" pitchFamily="34" charset="0"/>
              </a:rPr>
              <a:t>: Respiration rate due to nitrification (mg O</a:t>
            </a:r>
            <a:r>
              <a:rPr lang="es-ES" sz="1200" baseline="-20000">
                <a:solidFill>
                  <a:srgbClr val="002060"/>
                </a:solidFill>
                <a:latin typeface="Calibri" pitchFamily="34" charset="0"/>
                <a:cs typeface="Calibri" pitchFamily="34" charset="0"/>
              </a:rPr>
              <a:t>2</a:t>
            </a:r>
            <a:r>
              <a:rPr lang="es-ES" sz="1200">
                <a:solidFill>
                  <a:srgbClr val="002060"/>
                </a:solidFill>
                <a:latin typeface="Calibri" pitchFamily="34" charset="0"/>
                <a:cs typeface="Calibri" pitchFamily="34" charset="0"/>
              </a:rPr>
              <a:t>/l.h)</a:t>
            </a:r>
          </a:p>
          <a:p>
            <a:r>
              <a:rPr lang="es-ES" sz="1200">
                <a:solidFill>
                  <a:srgbClr val="002060"/>
                </a:solidFill>
                <a:latin typeface="Calibri" pitchFamily="34" charset="0"/>
                <a:cs typeface="Calibri" pitchFamily="34" charset="0"/>
              </a:rPr>
              <a:t>4,57:  mg O</a:t>
            </a:r>
            <a:r>
              <a:rPr lang="es-ES" sz="1200" baseline="-20000">
                <a:solidFill>
                  <a:srgbClr val="002060"/>
                </a:solidFill>
                <a:latin typeface="Calibri" pitchFamily="34" charset="0"/>
                <a:cs typeface="Calibri" pitchFamily="34" charset="0"/>
              </a:rPr>
              <a:t>2</a:t>
            </a:r>
            <a:r>
              <a:rPr lang="es-ES" sz="1200">
                <a:solidFill>
                  <a:srgbClr val="002060"/>
                </a:solidFill>
                <a:latin typeface="Calibri" pitchFamily="34" charset="0"/>
                <a:cs typeface="Calibri" pitchFamily="34" charset="0"/>
              </a:rPr>
              <a:t> / mg Ammonium oxidized</a:t>
            </a:r>
          </a:p>
          <a:p>
            <a:r>
              <a:rPr lang="es-ES" sz="1200">
                <a:solidFill>
                  <a:srgbClr val="002060"/>
                </a:solidFill>
                <a:latin typeface="Calibri" pitchFamily="34" charset="0"/>
                <a:cs typeface="Calibri" pitchFamily="34" charset="0"/>
              </a:rPr>
              <a:t>DO: Actual dissolved oxygen in the biological ractor</a:t>
            </a:r>
          </a:p>
          <a:p>
            <a:r>
              <a:rPr lang="es-ES" sz="1200">
                <a:solidFill>
                  <a:srgbClr val="002060"/>
                </a:solidFill>
                <a:latin typeface="Calibri" pitchFamily="34" charset="0"/>
                <a:cs typeface="Calibri" pitchFamily="34" charset="0"/>
              </a:rPr>
              <a:t>K</a:t>
            </a:r>
            <a:r>
              <a:rPr lang="es-ES" sz="1200" baseline="-20000">
                <a:solidFill>
                  <a:srgbClr val="002060"/>
                </a:solidFill>
                <a:latin typeface="Calibri" pitchFamily="34" charset="0"/>
                <a:cs typeface="Calibri" pitchFamily="34" charset="0"/>
              </a:rPr>
              <a:t>OA</a:t>
            </a:r>
            <a:r>
              <a:rPr lang="es-ES" sz="1200">
                <a:solidFill>
                  <a:srgbClr val="002060"/>
                </a:solidFill>
                <a:latin typeface="Calibri" pitchFamily="34" charset="0"/>
                <a:cs typeface="Calibri" pitchFamily="34" charset="0"/>
              </a:rPr>
              <a:t>: Nitrification coefficient ≈ 0,5 (habitual default value)</a:t>
            </a:r>
          </a:p>
        </p:txBody>
      </p:sp>
      <p:sp>
        <p:nvSpPr>
          <p:cNvPr id="36871" name="30 CuadroTexto"/>
          <p:cNvSpPr txBox="1">
            <a:spLocks noChangeArrowheads="1"/>
          </p:cNvSpPr>
          <p:nvPr/>
        </p:nvSpPr>
        <p:spPr bwMode="auto">
          <a:xfrm>
            <a:off x="1692275" y="4797425"/>
            <a:ext cx="2087563" cy="276225"/>
          </a:xfrm>
          <a:prstGeom prst="rect">
            <a:avLst/>
          </a:prstGeom>
          <a:noFill/>
          <a:ln w="9525">
            <a:noFill/>
            <a:miter lim="800000"/>
            <a:headEnd/>
            <a:tailEnd/>
          </a:ln>
        </p:spPr>
        <p:txBody>
          <a:bodyPr>
            <a:spAutoFit/>
          </a:bodyPr>
          <a:lstStyle/>
          <a:p>
            <a:r>
              <a:rPr lang="es-ES" sz="1200" b="1">
                <a:solidFill>
                  <a:srgbClr val="0070C0"/>
                </a:solidFill>
                <a:latin typeface="Calibri" pitchFamily="34" charset="0"/>
                <a:cs typeface="Calibri" pitchFamily="34" charset="0"/>
              </a:rPr>
              <a:t>Ammonium chloride addition</a:t>
            </a:r>
          </a:p>
        </p:txBody>
      </p:sp>
      <p:sp>
        <p:nvSpPr>
          <p:cNvPr id="10" name="9 CuadroTexto"/>
          <p:cNvSpPr txBox="1">
            <a:spLocks noChangeArrowheads="1"/>
          </p:cNvSpPr>
          <p:nvPr/>
        </p:nvSpPr>
        <p:spPr bwMode="auto">
          <a:xfrm>
            <a:off x="2987675" y="4652963"/>
            <a:ext cx="3097213" cy="277812"/>
          </a:xfrm>
          <a:prstGeom prst="rect">
            <a:avLst/>
          </a:prstGeom>
          <a:noFill/>
          <a:ln w="9525">
            <a:noFill/>
            <a:miter lim="800000"/>
            <a:headEnd/>
            <a:tailEnd/>
          </a:ln>
        </p:spPr>
        <p:txBody>
          <a:bodyPr>
            <a:spAutoFit/>
          </a:bodyPr>
          <a:lstStyle/>
          <a:p>
            <a:pPr algn="ctr"/>
            <a:r>
              <a:rPr lang="es-ES" sz="1200">
                <a:solidFill>
                  <a:srgbClr val="0070C0"/>
                </a:solidFill>
                <a:latin typeface="Calibri" pitchFamily="34" charset="0"/>
              </a:rPr>
              <a:t>Rs respirogram </a:t>
            </a:r>
          </a:p>
        </p:txBody>
      </p:sp>
      <p:pic>
        <p:nvPicPr>
          <p:cNvPr id="36873" name="Picture 11"/>
          <p:cNvPicPr>
            <a:picLocks noChangeAspect="1" noChangeArrowheads="1"/>
          </p:cNvPicPr>
          <p:nvPr/>
        </p:nvPicPr>
        <p:blipFill>
          <a:blip r:embed="rId2" cstate="print"/>
          <a:srcRect/>
          <a:stretch>
            <a:fillRect/>
          </a:stretch>
        </p:blipFill>
        <p:spPr bwMode="auto">
          <a:xfrm>
            <a:off x="1042988" y="1341438"/>
            <a:ext cx="7021512" cy="3355975"/>
          </a:xfrm>
          <a:prstGeom prst="rect">
            <a:avLst/>
          </a:prstGeom>
          <a:noFill/>
          <a:ln w="9525" algn="ctr">
            <a:noFill/>
            <a:miter lim="800000"/>
            <a:headEnd/>
            <a:tailEnd/>
          </a:ln>
        </p:spPr>
      </p:pic>
      <p:cxnSp>
        <p:nvCxnSpPr>
          <p:cNvPr id="13" name="12 Conector recto de flecha"/>
          <p:cNvCxnSpPr/>
          <p:nvPr/>
        </p:nvCxnSpPr>
        <p:spPr>
          <a:xfrm flipH="1" flipV="1">
            <a:off x="1619250" y="4221163"/>
            <a:ext cx="288925" cy="57626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F9264FB9-513D-4F76-ABF5-DFE3282C6AF6}"/>
              </a:ext>
            </a:extLst>
          </p:cNvPr>
          <p:cNvSpPr/>
          <p:nvPr/>
        </p:nvSpPr>
        <p:spPr>
          <a:xfrm>
            <a:off x="0" y="6625088"/>
            <a:ext cx="9144000" cy="232913"/>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Rectángulo 11">
            <a:extLst>
              <a:ext uri="{FF2B5EF4-FFF2-40B4-BE49-F238E27FC236}">
                <a16:creationId xmlns:a16="http://schemas.microsoft.com/office/drawing/2014/main" xmlns="" id="{B2455377-E195-F24A-10D7-B1D04824B80F}"/>
              </a:ext>
            </a:extLst>
          </p:cNvPr>
          <p:cNvSpPr/>
          <p:nvPr/>
        </p:nvSpPr>
        <p:spPr>
          <a:xfrm>
            <a:off x="0" y="6625088"/>
            <a:ext cx="9144000" cy="232913"/>
          </a:xfrm>
          <a:prstGeom prst="rect">
            <a:avLst/>
          </a:prstGeom>
          <a:solidFill>
            <a:srgbClr val="76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4 CuadroTexto"/>
          <p:cNvSpPr txBox="1">
            <a:spLocks noChangeArrowheads="1"/>
          </p:cNvSpPr>
          <p:nvPr/>
        </p:nvSpPr>
        <p:spPr bwMode="auto">
          <a:xfrm>
            <a:off x="539552" y="188640"/>
            <a:ext cx="8136904" cy="904863"/>
          </a:xfrm>
          <a:prstGeom prst="rect">
            <a:avLst/>
          </a:prstGeom>
          <a:noFill/>
          <a:ln w="9525">
            <a:noFill/>
            <a:miter lim="800000"/>
            <a:headEnd/>
            <a:tailEnd/>
          </a:ln>
        </p:spPr>
        <p:txBody>
          <a:bodyPr wrap="square">
            <a:spAutoFit/>
          </a:bodyPr>
          <a:lstStyle/>
          <a:p>
            <a:pPr algn="ctr"/>
            <a:r>
              <a:rPr lang="it-IT" sz="2400" b="1" smtClean="0">
                <a:latin typeface="Calibri" pitchFamily="34" charset="0"/>
                <a:cs typeface="Calibri" pitchFamily="34" charset="0"/>
              </a:rPr>
              <a:t>Dissolved Oxygen (DO) and Sludge Age </a:t>
            </a:r>
            <a:r>
              <a:rPr lang="it-IT" sz="2400" b="1" smtClean="0">
                <a:latin typeface="Calibri" pitchFamily="34" charset="0"/>
                <a:cs typeface="Calibri" pitchFamily="34" charset="0"/>
              </a:rPr>
              <a:t>(SRT) </a:t>
            </a:r>
            <a:endParaRPr lang="it-IT" sz="2400" b="1">
              <a:latin typeface="Calibri" pitchFamily="34" charset="0"/>
              <a:cs typeface="Calibri" pitchFamily="34" charset="0"/>
            </a:endParaRPr>
          </a:p>
          <a:p>
            <a:pPr algn="ctr"/>
            <a:r>
              <a:rPr lang="it-IT" sz="2400" b="1" smtClean="0">
                <a:latin typeface="Calibri" pitchFamily="34" charset="0"/>
                <a:cs typeface="Calibri" pitchFamily="34" charset="0"/>
              </a:rPr>
              <a:t>for Nitrification</a:t>
            </a:r>
            <a:endParaRPr lang="it-IT" sz="2400" b="1">
              <a:latin typeface="Calibri" pitchFamily="34" charset="0"/>
              <a:cs typeface="Calibri" pitchFamily="34" charset="0"/>
            </a:endParaRPr>
          </a:p>
        </p:txBody>
      </p:sp>
      <p:sp>
        <p:nvSpPr>
          <p:cNvPr id="28" name="27 Rectángulo"/>
          <p:cNvSpPr/>
          <p:nvPr/>
        </p:nvSpPr>
        <p:spPr>
          <a:xfrm>
            <a:off x="971600" y="4365104"/>
            <a:ext cx="3160994" cy="338554"/>
          </a:xfrm>
          <a:prstGeom prst="rect">
            <a:avLst/>
          </a:prstGeom>
        </p:spPr>
        <p:txBody>
          <a:bodyPr wrap="none">
            <a:spAutoFit/>
          </a:bodyPr>
          <a:lstStyle/>
          <a:p>
            <a:pPr algn="ctr">
              <a:defRPr/>
            </a:pPr>
            <a:r>
              <a:rPr lang="en-GB" sz="1600" b="1" smtClean="0">
                <a:latin typeface="Calibri" pitchFamily="34" charset="0"/>
              </a:rPr>
              <a:t>AUR</a:t>
            </a:r>
            <a:r>
              <a:rPr lang="en-GB" sz="1600" smtClean="0">
                <a:latin typeface="Calibri" pitchFamily="34" charset="0"/>
              </a:rPr>
              <a:t> = [Rs</a:t>
            </a:r>
            <a:r>
              <a:rPr lang="en-GB" sz="1600" baseline="-25000" smtClean="0">
                <a:latin typeface="Calibri" pitchFamily="34" charset="0"/>
              </a:rPr>
              <a:t>N </a:t>
            </a:r>
            <a:r>
              <a:rPr lang="en-GB" sz="1600" smtClean="0">
                <a:latin typeface="Calibri" pitchFamily="34" charset="0"/>
              </a:rPr>
              <a:t>/ 4.57] * OD / (K</a:t>
            </a:r>
            <a:r>
              <a:rPr lang="en-GB" sz="1600" baseline="-25000" smtClean="0">
                <a:latin typeface="Calibri" pitchFamily="34" charset="0"/>
              </a:rPr>
              <a:t>OD</a:t>
            </a:r>
            <a:r>
              <a:rPr lang="en-GB" sz="1600" smtClean="0">
                <a:latin typeface="Calibri" pitchFamily="34" charset="0"/>
              </a:rPr>
              <a:t> + OD)</a:t>
            </a:r>
            <a:endParaRPr lang="en-GB" sz="1600" dirty="0" smtClean="0">
              <a:latin typeface="Calibri" pitchFamily="34" charset="0"/>
            </a:endParaRPr>
          </a:p>
        </p:txBody>
      </p:sp>
      <p:sp>
        <p:nvSpPr>
          <p:cNvPr id="29" name="28 Rectángulo"/>
          <p:cNvSpPr/>
          <p:nvPr/>
        </p:nvSpPr>
        <p:spPr>
          <a:xfrm>
            <a:off x="5148064" y="4365104"/>
            <a:ext cx="2978944" cy="307777"/>
          </a:xfrm>
          <a:prstGeom prst="rect">
            <a:avLst/>
          </a:prstGeom>
        </p:spPr>
        <p:txBody>
          <a:bodyPr wrap="square">
            <a:spAutoFit/>
          </a:bodyPr>
          <a:lstStyle/>
          <a:p>
            <a:pPr algn="ctr"/>
            <a:r>
              <a:rPr lang="es-ES" sz="1400" b="1" smtClean="0">
                <a:latin typeface="Calibri" pitchFamily="34" charset="0"/>
                <a:sym typeface="Wingdings" pitchFamily="2" charset="2"/>
              </a:rPr>
              <a:t>SRT</a:t>
            </a:r>
            <a:r>
              <a:rPr lang="es-ES" sz="1400" smtClean="0">
                <a:latin typeface="Calibri" pitchFamily="34" charset="0"/>
                <a:sym typeface="Wingdings" pitchFamily="2" charset="2"/>
              </a:rPr>
              <a:t> </a:t>
            </a:r>
            <a:r>
              <a:rPr lang="es-ES" sz="1400" smtClean="0">
                <a:latin typeface="Calibri" pitchFamily="34" charset="0"/>
                <a:sym typeface="Wingdings" pitchFamily="2" charset="2"/>
              </a:rPr>
              <a:t>= X</a:t>
            </a:r>
            <a:r>
              <a:rPr lang="es-ES" sz="1400" baseline="-20000" smtClean="0">
                <a:latin typeface="Calibri" pitchFamily="34" charset="0"/>
                <a:sym typeface="Wingdings" pitchFamily="2" charset="2"/>
              </a:rPr>
              <a:t>A</a:t>
            </a:r>
            <a:r>
              <a:rPr lang="es-ES" sz="1400" smtClean="0">
                <a:latin typeface="Calibri" pitchFamily="34" charset="0"/>
                <a:sym typeface="Wingdings" pitchFamily="2" charset="2"/>
              </a:rPr>
              <a:t> / (</a:t>
            </a:r>
            <a:r>
              <a:rPr lang="es-ES" sz="1400" smtClean="0">
                <a:latin typeface="Calibri" pitchFamily="34" charset="0"/>
                <a:sym typeface="Wingdings" pitchFamily="2" charset="2"/>
              </a:rPr>
              <a:t>2.4 </a:t>
            </a:r>
            <a:r>
              <a:rPr lang="es-ES" sz="1400" smtClean="0">
                <a:latin typeface="Calibri" pitchFamily="34" charset="0"/>
                <a:sym typeface="Wingdings" pitchFamily="2" charset="2"/>
              </a:rPr>
              <a:t>* AUR) </a:t>
            </a:r>
            <a:endParaRPr lang="es-ES_tradnl" sz="1400"/>
          </a:p>
        </p:txBody>
      </p:sp>
      <p:sp>
        <p:nvSpPr>
          <p:cNvPr id="33" name="1 Marcador de número de diapositiva"/>
          <p:cNvSpPr>
            <a:spLocks noGrp="1"/>
          </p:cNvSpPr>
          <p:nvPr>
            <p:ph type="sldNum" sz="quarter" idx="12"/>
          </p:nvPr>
        </p:nvSpPr>
        <p:spPr>
          <a:xfrm>
            <a:off x="6516688" y="6257925"/>
            <a:ext cx="2133600" cy="476250"/>
          </a:xfrm>
          <a:noFill/>
        </p:spPr>
        <p:txBody>
          <a:bodyPr/>
          <a:lstStyle/>
          <a:p>
            <a:fld id="{12A2F98D-51CC-4664-A5AB-C70ED44B71E0}" type="slidenum">
              <a:rPr lang="es-ES" smtClean="0"/>
              <a:pPr/>
              <a:t>37</a:t>
            </a:fld>
            <a:endParaRPr lang="es-ES" smtClean="0"/>
          </a:p>
        </p:txBody>
      </p:sp>
      <p:pic>
        <p:nvPicPr>
          <p:cNvPr id="1026" name="Picture 2"/>
          <p:cNvPicPr>
            <a:picLocks noChangeAspect="1" noChangeArrowheads="1"/>
          </p:cNvPicPr>
          <p:nvPr/>
        </p:nvPicPr>
        <p:blipFill>
          <a:blip r:embed="rId2" cstate="print"/>
          <a:srcRect/>
          <a:stretch>
            <a:fillRect/>
          </a:stretch>
        </p:blipFill>
        <p:spPr bwMode="auto">
          <a:xfrm>
            <a:off x="611560" y="1844824"/>
            <a:ext cx="7972425" cy="2466975"/>
          </a:xfrm>
          <a:prstGeom prst="rect">
            <a:avLst/>
          </a:prstGeom>
          <a:noFill/>
          <a:ln w="9525">
            <a:noFill/>
            <a:miter lim="800000"/>
            <a:headEnd/>
            <a:tailEnd/>
          </a:ln>
        </p:spPr>
      </p:pic>
    </p:spTree>
    <p:extLst>
      <p:ext uri="{BB962C8B-B14F-4D97-AF65-F5344CB8AC3E}">
        <p14:creationId xmlns:p14="http://schemas.microsoft.com/office/powerpoint/2010/main" xmlns="" val="878842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número de diapositiva"/>
          <p:cNvSpPr>
            <a:spLocks noGrp="1"/>
          </p:cNvSpPr>
          <p:nvPr>
            <p:ph type="sldNum" sz="quarter" idx="12"/>
          </p:nvPr>
        </p:nvSpPr>
        <p:spPr>
          <a:noFill/>
        </p:spPr>
        <p:txBody>
          <a:bodyPr/>
          <a:lstStyle/>
          <a:p>
            <a:fld id="{49204784-AA8E-4AF8-926E-181418F7724E}" type="slidenum">
              <a:rPr lang="es-ES" smtClean="0"/>
              <a:pPr/>
              <a:t>38</a:t>
            </a:fld>
            <a:endParaRPr lang="es-ES" smtClean="0"/>
          </a:p>
        </p:txBody>
      </p:sp>
      <p:sp>
        <p:nvSpPr>
          <p:cNvPr id="3" name="3 CuadroTexto"/>
          <p:cNvSpPr txBox="1">
            <a:spLocks noChangeArrowheads="1"/>
          </p:cNvSpPr>
          <p:nvPr/>
        </p:nvSpPr>
        <p:spPr bwMode="auto">
          <a:xfrm>
            <a:off x="1619250" y="2492375"/>
            <a:ext cx="6026150" cy="831850"/>
          </a:xfrm>
          <a:prstGeom prst="rect">
            <a:avLst/>
          </a:prstGeom>
          <a:solidFill>
            <a:srgbClr val="CCECFF"/>
          </a:solidFill>
          <a:ln w="9525">
            <a:solidFill>
              <a:srgbClr val="CCECFF"/>
            </a:solidFill>
            <a:miter lim="800000"/>
            <a:headEnd/>
            <a:tailEnd/>
          </a:ln>
        </p:spPr>
        <p:txBody>
          <a:bodyPr>
            <a:spAutoFit/>
          </a:bodyPr>
          <a:lstStyle/>
          <a:p>
            <a:pPr algn="ctr">
              <a:defRPr/>
            </a:pPr>
            <a:r>
              <a:rPr lang="es-ES_tradnl" sz="4800" b="1">
                <a:effectLst>
                  <a:outerShdw blurRad="38100" dist="38100" dir="2700000" algn="tl">
                    <a:srgbClr val="000000">
                      <a:alpha val="43137"/>
                    </a:srgbClr>
                  </a:outerShdw>
                </a:effectLst>
                <a:latin typeface="Calibri" pitchFamily="34" charset="0"/>
                <a:cs typeface="Calibri" pitchFamily="34" charset="0"/>
              </a:rPr>
              <a:t>Denitrification</a:t>
            </a:r>
            <a:endParaRPr lang="es-ES_tradnl" sz="4800" b="1" dirty="0">
              <a:effectLst>
                <a:outerShdw blurRad="38100" dist="38100" dir="2700000" algn="tl">
                  <a:srgbClr val="000000">
                    <a:alpha val="43137"/>
                  </a:srgbClr>
                </a:outerShdw>
              </a:effectLst>
              <a:latin typeface="Calibri" pitchFamily="34" charset="0"/>
              <a:cs typeface="Calibri" pitchFamily="34" charset="0"/>
            </a:endParaRPr>
          </a:p>
        </p:txBody>
      </p:sp>
      <p:pic>
        <p:nvPicPr>
          <p:cNvPr id="37892" name="Picture 5"/>
          <p:cNvPicPr>
            <a:picLocks noChangeAspect="1" noChangeArrowheads="1"/>
          </p:cNvPicPr>
          <p:nvPr/>
        </p:nvPicPr>
        <p:blipFill>
          <a:blip r:embed="rId2" cstate="print"/>
          <a:srcRect/>
          <a:stretch>
            <a:fillRect/>
          </a:stretch>
        </p:blipFill>
        <p:spPr bwMode="auto">
          <a:xfrm>
            <a:off x="4140200" y="5876925"/>
            <a:ext cx="952500" cy="352425"/>
          </a:xfrm>
          <a:prstGeom prst="rect">
            <a:avLst/>
          </a:prstGeom>
          <a:noFill/>
          <a:ln w="9525" algn="ctr">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número de diapositiva"/>
          <p:cNvSpPr>
            <a:spLocks noGrp="1"/>
          </p:cNvSpPr>
          <p:nvPr>
            <p:ph type="sldNum" sz="quarter" idx="12"/>
          </p:nvPr>
        </p:nvSpPr>
        <p:spPr>
          <a:noFill/>
        </p:spPr>
        <p:txBody>
          <a:bodyPr/>
          <a:lstStyle/>
          <a:p>
            <a:fld id="{BBA3758A-0FE1-4905-97CA-117EEBAEBD30}" type="slidenum">
              <a:rPr lang="es-ES" smtClean="0"/>
              <a:pPr/>
              <a:t>39</a:t>
            </a:fld>
            <a:endParaRPr lang="es-ES" smtClean="0"/>
          </a:p>
        </p:txBody>
      </p:sp>
      <p:sp>
        <p:nvSpPr>
          <p:cNvPr id="38915" name="2 CuadroTexto"/>
          <p:cNvSpPr txBox="1">
            <a:spLocks noChangeArrowheads="1"/>
          </p:cNvSpPr>
          <p:nvPr/>
        </p:nvSpPr>
        <p:spPr bwMode="auto">
          <a:xfrm>
            <a:off x="684213" y="188913"/>
            <a:ext cx="7847012" cy="461962"/>
          </a:xfrm>
          <a:prstGeom prst="rect">
            <a:avLst/>
          </a:prstGeom>
          <a:noFill/>
          <a:ln w="9525">
            <a:noFill/>
            <a:miter lim="800000"/>
            <a:headEnd/>
            <a:tailEnd/>
          </a:ln>
        </p:spPr>
        <p:txBody>
          <a:bodyPr>
            <a:spAutoFit/>
          </a:bodyPr>
          <a:lstStyle/>
          <a:p>
            <a:pPr algn="ctr"/>
            <a:r>
              <a:rPr lang="es-ES" sz="2400" b="1">
                <a:latin typeface="Calibri" pitchFamily="34" charset="0"/>
              </a:rPr>
              <a:t>Denitrificatio rate: NUR</a:t>
            </a:r>
          </a:p>
        </p:txBody>
      </p:sp>
      <p:sp>
        <p:nvSpPr>
          <p:cNvPr id="38916" name="Rectangle 1"/>
          <p:cNvSpPr>
            <a:spLocks noChangeArrowheads="1"/>
          </p:cNvSpPr>
          <p:nvPr/>
        </p:nvSpPr>
        <p:spPr bwMode="auto">
          <a:xfrm>
            <a:off x="467544" y="908552"/>
            <a:ext cx="8208962" cy="3908762"/>
          </a:xfrm>
          <a:prstGeom prst="rect">
            <a:avLst/>
          </a:prstGeom>
          <a:noFill/>
          <a:ln w="9525" algn="ctr">
            <a:noFill/>
            <a:miter lim="800000"/>
            <a:headEnd/>
            <a:tailEnd/>
          </a:ln>
        </p:spPr>
        <p:txBody>
          <a:bodyPr anchor="ctr">
            <a:spAutoFit/>
          </a:bodyPr>
          <a:lstStyle/>
          <a:p>
            <a:pPr algn="just" eaLnBrk="0" hangingPunct="0"/>
            <a:r>
              <a:rPr lang="en-US" sz="1800" b="1">
                <a:solidFill>
                  <a:srgbClr val="0070C0"/>
                </a:solidFill>
                <a:latin typeface="Calibri" pitchFamily="34" charset="0"/>
                <a:ea typeface="Times New Roman" pitchFamily="18" charset="0"/>
                <a:cs typeface="Calibri" pitchFamily="34" charset="0"/>
              </a:rPr>
              <a:t>This parameter is determined by respirometry thanks to the fundamental principle whereby there is a directly proportional relationship between the aerobic rate of oxygen consumption by organic matter removal (U) and the anoxic nitrate removal rate (NUR)</a:t>
            </a:r>
            <a:endParaRPr lang="es-ES_tradnl" sz="1800" b="1">
              <a:solidFill>
                <a:srgbClr val="0070C0"/>
              </a:solidFill>
              <a:latin typeface="Calibri" pitchFamily="34" charset="0"/>
              <a:ea typeface="Times New Roman" pitchFamily="18" charset="0"/>
              <a:cs typeface="Calibri" pitchFamily="34" charset="0"/>
            </a:endParaRPr>
          </a:p>
          <a:p>
            <a:pPr algn="just" eaLnBrk="0" hangingPunct="0">
              <a:spcBef>
                <a:spcPct val="0"/>
              </a:spcBef>
              <a:buClrTx/>
              <a:buSzTx/>
              <a:buFontTx/>
              <a:buNone/>
            </a:pPr>
            <a:endParaRPr lang="en-US" sz="1200">
              <a:solidFill>
                <a:srgbClr val="00B050"/>
              </a:solidFill>
              <a:latin typeface="Calibri" pitchFamily="34" charset="0"/>
              <a:ea typeface="Times New Roman" pitchFamily="18" charset="0"/>
              <a:cs typeface="Calibri" pitchFamily="34" charset="0"/>
            </a:endParaRPr>
          </a:p>
          <a:p>
            <a:pPr algn="just" eaLnBrk="0" hangingPunct="0">
              <a:spcBef>
                <a:spcPct val="0"/>
              </a:spcBef>
              <a:buClrTx/>
              <a:buSzTx/>
              <a:buFontTx/>
              <a:buNone/>
            </a:pPr>
            <a:r>
              <a:rPr lang="en-US" sz="1200">
                <a:solidFill>
                  <a:srgbClr val="00B050"/>
                </a:solidFill>
                <a:latin typeface="Calibri" pitchFamily="34" charset="0"/>
                <a:ea typeface="Times New Roman" pitchFamily="18" charset="0"/>
                <a:cs typeface="Calibri" pitchFamily="34" charset="0"/>
              </a:rPr>
              <a:t>US-EPA, Henze et al 1987</a:t>
            </a:r>
            <a:r>
              <a:rPr lang="es-ES" sz="1200">
                <a:latin typeface="Calibri" pitchFamily="34" charset="0"/>
                <a:ea typeface="Times New Roman" pitchFamily="18" charset="0"/>
                <a:cs typeface="Calibri" pitchFamily="34" charset="0"/>
              </a:rPr>
              <a:t> - </a:t>
            </a:r>
            <a:r>
              <a:rPr lang="en-US" sz="1200">
                <a:solidFill>
                  <a:srgbClr val="00B050"/>
                </a:solidFill>
                <a:latin typeface="Calibri" pitchFamily="34" charset="0"/>
                <a:ea typeface="Times New Roman" pitchFamily="18" charset="0"/>
                <a:cs typeface="Calibri" pitchFamily="34" charset="0"/>
                <a:hlinkClick r:id="rId2"/>
              </a:rPr>
              <a:t>Illinois Institute of Technology</a:t>
            </a:r>
            <a:r>
              <a:rPr lang="en-US" sz="1200">
                <a:solidFill>
                  <a:srgbClr val="00B050"/>
                </a:solidFill>
                <a:latin typeface="Calibri" pitchFamily="34" charset="0"/>
                <a:ea typeface="Times New Roman" pitchFamily="18" charset="0"/>
                <a:cs typeface="Calibri" pitchFamily="34" charset="0"/>
              </a:rPr>
              <a:t> – Andrew Robert Shaw; Heather M. Phillips - Black &amp; Veatch Corporation (WEFTEC10) </a:t>
            </a:r>
            <a:endParaRPr lang="es-ES" sz="1200">
              <a:latin typeface="Calibri" pitchFamily="34" charset="0"/>
              <a:ea typeface="Times New Roman" pitchFamily="18" charset="0"/>
              <a:cs typeface="Calibri" pitchFamily="34" charset="0"/>
            </a:endParaRPr>
          </a:p>
          <a:p>
            <a:pPr algn="ctr" eaLnBrk="0" hangingPunct="0"/>
            <a:endParaRPr lang="es-ES_tradnl" sz="1400" b="1">
              <a:solidFill>
                <a:srgbClr val="000000"/>
              </a:solidFill>
              <a:latin typeface="Calibri" pitchFamily="34" charset="0"/>
              <a:ea typeface="Times New Roman" pitchFamily="18" charset="0"/>
              <a:cs typeface="Calibri" pitchFamily="34" charset="0"/>
            </a:endParaRPr>
          </a:p>
          <a:p>
            <a:pPr algn="ctr" eaLnBrk="0" hangingPunct="0"/>
            <a:endParaRPr lang="it-IT" sz="1400">
              <a:latin typeface="Calibri" pitchFamily="34" charset="0"/>
              <a:ea typeface="Times New Roman" pitchFamily="18" charset="0"/>
              <a:cs typeface="Calibri" pitchFamily="34" charset="0"/>
            </a:endParaRPr>
          </a:p>
          <a:p>
            <a:pPr algn="ctr" eaLnBrk="0" hangingPunct="0"/>
            <a:r>
              <a:rPr lang="it-IT" sz="1800" b="1">
                <a:latin typeface="Calibri" pitchFamily="34" charset="0"/>
                <a:ea typeface="Times New Roman" pitchFamily="18" charset="0"/>
                <a:cs typeface="Calibri" pitchFamily="34" charset="0"/>
              </a:rPr>
              <a:t>U (1-Y</a:t>
            </a:r>
            <a:r>
              <a:rPr lang="it-IT" sz="1800" b="1" baseline="-20000">
                <a:latin typeface="Calibri" pitchFamily="34" charset="0"/>
                <a:ea typeface="Times New Roman" pitchFamily="18" charset="0"/>
                <a:cs typeface="Calibri" pitchFamily="34" charset="0"/>
              </a:rPr>
              <a:t>H.DN</a:t>
            </a:r>
            <a:r>
              <a:rPr lang="it-IT" sz="1800" b="1">
                <a:latin typeface="Calibri" pitchFamily="34" charset="0"/>
                <a:ea typeface="Times New Roman" pitchFamily="18" charset="0"/>
                <a:cs typeface="Calibri" pitchFamily="34" charset="0"/>
              </a:rPr>
              <a:t>) / NUR = 2,86</a:t>
            </a:r>
          </a:p>
          <a:p>
            <a:pPr algn="ctr" eaLnBrk="0" hangingPunct="0"/>
            <a:endParaRPr lang="es-ES_tradnl" sz="1400" b="1">
              <a:solidFill>
                <a:srgbClr val="000000"/>
              </a:solidFill>
              <a:latin typeface="Calibri" pitchFamily="34" charset="0"/>
              <a:ea typeface="Times New Roman" pitchFamily="18" charset="0"/>
              <a:cs typeface="Calibri" pitchFamily="34" charset="0"/>
            </a:endParaRPr>
          </a:p>
          <a:p>
            <a:pPr eaLnBrk="0" hangingPunct="0">
              <a:spcBef>
                <a:spcPct val="0"/>
              </a:spcBef>
              <a:buClrTx/>
              <a:buSzTx/>
              <a:buFontTx/>
              <a:buNone/>
            </a:pPr>
            <a:endParaRPr lang="es-ES_tradnl" sz="1200">
              <a:solidFill>
                <a:srgbClr val="0070C0"/>
              </a:solidFill>
              <a:latin typeface="Calibri" pitchFamily="34" charset="0"/>
              <a:ea typeface="Times New Roman" pitchFamily="18" charset="0"/>
              <a:cs typeface="Calibri" pitchFamily="34" charset="0"/>
            </a:endParaRPr>
          </a:p>
          <a:p>
            <a:pPr eaLnBrk="0" hangingPunct="0">
              <a:spcBef>
                <a:spcPct val="0"/>
              </a:spcBef>
              <a:buClrTx/>
              <a:buSzTx/>
              <a:buFontTx/>
              <a:buNone/>
            </a:pPr>
            <a:r>
              <a:rPr lang="es-ES_tradnl" sz="1400" b="1">
                <a:solidFill>
                  <a:srgbClr val="0070C0"/>
                </a:solidFill>
                <a:latin typeface="Calibri" pitchFamily="34" charset="0"/>
                <a:ea typeface="Times New Roman" pitchFamily="18" charset="0"/>
                <a:cs typeface="Calibri" pitchFamily="34" charset="0"/>
              </a:rPr>
              <a:t>NUR</a:t>
            </a:r>
            <a:r>
              <a:rPr lang="es-ES_tradnl" sz="1400">
                <a:solidFill>
                  <a:srgbClr val="0070C0"/>
                </a:solidFill>
                <a:latin typeface="Calibri" pitchFamily="34" charset="0"/>
                <a:ea typeface="Times New Roman" pitchFamily="18" charset="0"/>
                <a:cs typeface="Calibri" pitchFamily="34" charset="0"/>
              </a:rPr>
              <a:t>:  Denitrification rate (mg N-NO</a:t>
            </a:r>
            <a:r>
              <a:rPr lang="es-ES_tradnl" sz="1400" baseline="-30000">
                <a:solidFill>
                  <a:srgbClr val="0070C0"/>
                </a:solidFill>
                <a:latin typeface="Calibri" pitchFamily="34" charset="0"/>
                <a:ea typeface="Times New Roman" pitchFamily="18" charset="0"/>
                <a:cs typeface="Calibri" pitchFamily="34" charset="0"/>
              </a:rPr>
              <a:t>3 </a:t>
            </a:r>
            <a:r>
              <a:rPr lang="es-ES_tradnl" sz="1400">
                <a:solidFill>
                  <a:srgbClr val="0070C0"/>
                </a:solidFill>
                <a:latin typeface="Calibri" pitchFamily="34" charset="0"/>
                <a:ea typeface="Times New Roman" pitchFamily="18" charset="0"/>
                <a:cs typeface="Calibri" pitchFamily="34" charset="0"/>
              </a:rPr>
              <a:t>/l.h)</a:t>
            </a:r>
          </a:p>
          <a:p>
            <a:pPr eaLnBrk="0" hangingPunct="0">
              <a:spcBef>
                <a:spcPct val="0"/>
              </a:spcBef>
              <a:buClrTx/>
              <a:buSzTx/>
              <a:buFontTx/>
              <a:buNone/>
            </a:pPr>
            <a:r>
              <a:rPr lang="es-ES_tradnl" sz="1400" b="1">
                <a:solidFill>
                  <a:srgbClr val="0070C0"/>
                </a:solidFill>
                <a:latin typeface="Calibri" pitchFamily="34" charset="0"/>
                <a:ea typeface="Times New Roman" pitchFamily="18" charset="0"/>
                <a:cs typeface="Calibri" pitchFamily="34" charset="0"/>
              </a:rPr>
              <a:t>U</a:t>
            </a:r>
            <a:r>
              <a:rPr lang="es-ES_tradnl" sz="1400">
                <a:solidFill>
                  <a:srgbClr val="0070C0"/>
                </a:solidFill>
                <a:latin typeface="Calibri" pitchFamily="34" charset="0"/>
                <a:ea typeface="Times New Roman" pitchFamily="18" charset="0"/>
                <a:cs typeface="Calibri" pitchFamily="34" charset="0"/>
              </a:rPr>
              <a:t>: COD removal rate (mg COD/L.h)  - automatically calculated in the BM respirometer -</a:t>
            </a:r>
          </a:p>
          <a:p>
            <a:pPr eaLnBrk="0" hangingPunct="0">
              <a:spcBef>
                <a:spcPct val="0"/>
              </a:spcBef>
              <a:buClrTx/>
              <a:buSzTx/>
              <a:buFontTx/>
              <a:buNone/>
            </a:pPr>
            <a:r>
              <a:rPr lang="es-ES_tradnl" sz="1400" b="1">
                <a:solidFill>
                  <a:srgbClr val="0070C0"/>
                </a:solidFill>
                <a:latin typeface="Calibri" pitchFamily="34" charset="0"/>
                <a:ea typeface="Times New Roman" pitchFamily="18" charset="0"/>
                <a:cs typeface="Calibri" pitchFamily="34" charset="0"/>
              </a:rPr>
              <a:t>Y</a:t>
            </a:r>
            <a:r>
              <a:rPr lang="es-ES_tradnl" sz="1400" b="1" baseline="-20000">
                <a:solidFill>
                  <a:srgbClr val="0070C0"/>
                </a:solidFill>
                <a:latin typeface="Calibri" pitchFamily="34" charset="0"/>
                <a:ea typeface="Times New Roman" pitchFamily="18" charset="0"/>
                <a:cs typeface="Calibri" pitchFamily="34" charset="0"/>
              </a:rPr>
              <a:t>H.DN</a:t>
            </a:r>
            <a:r>
              <a:rPr lang="es-ES_tradnl" sz="1400">
                <a:solidFill>
                  <a:srgbClr val="0070C0"/>
                </a:solidFill>
                <a:latin typeface="Calibri" pitchFamily="34" charset="0"/>
                <a:ea typeface="Times New Roman" pitchFamily="18" charset="0"/>
                <a:cs typeface="Calibri" pitchFamily="34" charset="0"/>
              </a:rPr>
              <a:t>: Heterotrophic yield coerfficient in the denitrification process (O</a:t>
            </a:r>
            <a:r>
              <a:rPr lang="es-ES_tradnl" sz="1400" baseline="-20000">
                <a:solidFill>
                  <a:srgbClr val="0070C0"/>
                </a:solidFill>
                <a:latin typeface="Calibri" pitchFamily="34" charset="0"/>
                <a:ea typeface="Times New Roman" pitchFamily="18" charset="0"/>
                <a:cs typeface="Calibri" pitchFamily="34" charset="0"/>
              </a:rPr>
              <a:t>2</a:t>
            </a:r>
            <a:r>
              <a:rPr lang="es-ES_tradnl" sz="1400">
                <a:solidFill>
                  <a:srgbClr val="0070C0"/>
                </a:solidFill>
                <a:latin typeface="Calibri" pitchFamily="34" charset="0"/>
                <a:ea typeface="Times New Roman" pitchFamily="18" charset="0"/>
                <a:cs typeface="Calibri" pitchFamily="34" charset="0"/>
              </a:rPr>
              <a:t>/DQO) ≈ </a:t>
            </a:r>
            <a:r>
              <a:rPr lang="es-ES_tradnl" sz="1400" smtClean="0">
                <a:solidFill>
                  <a:srgbClr val="0070C0"/>
                </a:solidFill>
                <a:latin typeface="Calibri" pitchFamily="34" charset="0"/>
                <a:ea typeface="Times New Roman" pitchFamily="18" charset="0"/>
                <a:cs typeface="Calibri" pitchFamily="34" charset="0"/>
              </a:rPr>
              <a:t>0,83 * Y</a:t>
            </a:r>
            <a:r>
              <a:rPr lang="es-ES_tradnl" sz="1400" baseline="-20000" smtClean="0">
                <a:solidFill>
                  <a:srgbClr val="0070C0"/>
                </a:solidFill>
                <a:latin typeface="Calibri" pitchFamily="34" charset="0"/>
                <a:ea typeface="Times New Roman" pitchFamily="18" charset="0"/>
                <a:cs typeface="Calibri" pitchFamily="34" charset="0"/>
              </a:rPr>
              <a:t>H.DO</a:t>
            </a:r>
            <a:endParaRPr lang="es-ES" sz="1400" b="1" baseline="-20000">
              <a:solidFill>
                <a:srgbClr val="0070C0"/>
              </a:solidFill>
              <a:latin typeface="Calibri" pitchFamily="34" charset="0"/>
              <a:ea typeface="Times New Roman" pitchFamily="18" charset="0"/>
              <a:cs typeface="Calibri" pitchFamily="34" charset="0"/>
            </a:endParaRPr>
          </a:p>
          <a:p>
            <a:pPr eaLnBrk="0" hangingPunct="0">
              <a:spcBef>
                <a:spcPct val="0"/>
              </a:spcBef>
              <a:buClrTx/>
              <a:buSzTx/>
              <a:buFontTx/>
              <a:buNone/>
            </a:pPr>
            <a:endParaRPr lang="es-ES" sz="1400">
              <a:solidFill>
                <a:srgbClr val="0070C0"/>
              </a:solidFill>
              <a:latin typeface="Calibri" pitchFamily="34" charset="0"/>
              <a:ea typeface="Times New Roman" pitchFamily="18"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número de diapositiva"/>
          <p:cNvSpPr>
            <a:spLocks noGrp="1"/>
          </p:cNvSpPr>
          <p:nvPr>
            <p:ph type="sldNum" sz="quarter" idx="12"/>
          </p:nvPr>
        </p:nvSpPr>
        <p:spPr>
          <a:noFill/>
        </p:spPr>
        <p:txBody>
          <a:bodyPr/>
          <a:lstStyle/>
          <a:p>
            <a:fld id="{7F781EB0-2F6A-4DE4-8746-F5AEE45FEF50}" type="slidenum">
              <a:rPr lang="es-ES" smtClean="0"/>
              <a:pPr/>
              <a:t>4</a:t>
            </a:fld>
            <a:endParaRPr lang="es-ES" smtClean="0"/>
          </a:p>
        </p:txBody>
      </p:sp>
      <p:sp>
        <p:nvSpPr>
          <p:cNvPr id="65541" name="Rectangle 5"/>
          <p:cNvSpPr>
            <a:spLocks noChangeArrowheads="1"/>
          </p:cNvSpPr>
          <p:nvPr/>
        </p:nvSpPr>
        <p:spPr bwMode="auto">
          <a:xfrm>
            <a:off x="468313" y="115888"/>
            <a:ext cx="8351837" cy="523875"/>
          </a:xfrm>
          <a:prstGeom prst="rect">
            <a:avLst/>
          </a:prstGeom>
          <a:noFill/>
          <a:ln w="9525" cap="flat" cmpd="sng" algn="ctr">
            <a:noFill/>
            <a:prstDash val="solid"/>
            <a:miter lim="800000"/>
            <a:headEnd/>
            <a:tailEnd/>
          </a:ln>
          <a:effectLst/>
        </p:spPr>
        <p:txBody>
          <a:bodyPr anchor="ctr">
            <a:spAutoFit/>
          </a:bodyPr>
          <a:lstStyle/>
          <a:p>
            <a:pPr algn="ctr" eaLnBrk="0" hangingPunct="0">
              <a:defRPr/>
            </a:pPr>
            <a:r>
              <a:rPr lang="fr-FR" sz="2800" b="1">
                <a:effectLst>
                  <a:outerShdw blurRad="38100" dist="38100" dir="2700000" algn="tl">
                    <a:srgbClr val="C0C0C0"/>
                  </a:outerShdw>
                </a:effectLst>
                <a:latin typeface="Calibri" pitchFamily="34" charset="0"/>
                <a:ea typeface="Times New Roman" pitchFamily="18" charset="0"/>
                <a:cs typeface="Calibri" pitchFamily="34" charset="0"/>
              </a:rPr>
              <a:t>Where the BM respirometers can be used ? </a:t>
            </a:r>
            <a:endParaRPr lang="es-ES">
              <a:latin typeface="Arial" pitchFamily="34" charset="0"/>
              <a:cs typeface="Arial" pitchFamily="34" charset="0"/>
            </a:endParaRPr>
          </a:p>
        </p:txBody>
      </p:sp>
      <p:sp>
        <p:nvSpPr>
          <p:cNvPr id="5124" name="Rectangle 6"/>
          <p:cNvSpPr>
            <a:spLocks noChangeArrowheads="1"/>
          </p:cNvSpPr>
          <p:nvPr/>
        </p:nvSpPr>
        <p:spPr bwMode="auto">
          <a:xfrm>
            <a:off x="0" y="1616075"/>
            <a:ext cx="9144000" cy="457200"/>
          </a:xfrm>
          <a:prstGeom prst="rect">
            <a:avLst/>
          </a:prstGeom>
          <a:noFill/>
          <a:ln w="9525" algn="ctr">
            <a:noFill/>
            <a:miter lim="800000"/>
            <a:headEnd/>
            <a:tailEnd/>
          </a:ln>
        </p:spPr>
        <p:txBody>
          <a:bodyPr wrap="none" anchor="ctr">
            <a:spAutoFit/>
          </a:bodyPr>
          <a:lstStyle/>
          <a:p>
            <a:pPr eaLnBrk="0" hangingPunct="0"/>
            <a:endParaRPr lang="es-ES_tradnl"/>
          </a:p>
        </p:txBody>
      </p:sp>
      <p:sp>
        <p:nvSpPr>
          <p:cNvPr id="5125" name="Rectangle 7"/>
          <p:cNvSpPr>
            <a:spLocks noChangeArrowheads="1"/>
          </p:cNvSpPr>
          <p:nvPr/>
        </p:nvSpPr>
        <p:spPr bwMode="auto">
          <a:xfrm>
            <a:off x="0" y="2073275"/>
            <a:ext cx="9144000" cy="457200"/>
          </a:xfrm>
          <a:prstGeom prst="rect">
            <a:avLst/>
          </a:prstGeom>
          <a:noFill/>
          <a:ln w="9525" algn="ctr">
            <a:noFill/>
            <a:miter lim="800000"/>
            <a:headEnd/>
            <a:tailEnd/>
          </a:ln>
        </p:spPr>
        <p:txBody>
          <a:bodyPr wrap="none" anchor="ctr">
            <a:spAutoFit/>
          </a:bodyPr>
          <a:lstStyle/>
          <a:p>
            <a:pPr eaLnBrk="0" hangingPunct="0"/>
            <a:endParaRPr lang="es-ES_tradnl"/>
          </a:p>
        </p:txBody>
      </p:sp>
      <p:graphicFrame>
        <p:nvGraphicFramePr>
          <p:cNvPr id="12" name="11 Tabla"/>
          <p:cNvGraphicFramePr>
            <a:graphicFrameLocks noGrp="1"/>
          </p:cNvGraphicFramePr>
          <p:nvPr/>
        </p:nvGraphicFramePr>
        <p:xfrm>
          <a:off x="611188" y="1052513"/>
          <a:ext cx="7992888" cy="5120248"/>
        </p:xfrm>
        <a:graphic>
          <a:graphicData uri="http://schemas.openxmlformats.org/drawingml/2006/table">
            <a:tbl>
              <a:tblPr firstRow="1" bandRow="1">
                <a:tableStyleId>{5C22544A-7EE6-4342-B048-85BDC9FD1C3A}</a:tableStyleId>
              </a:tblPr>
              <a:tblGrid>
                <a:gridCol w="1944216"/>
                <a:gridCol w="3168352"/>
                <a:gridCol w="2880320"/>
              </a:tblGrid>
              <a:tr h="792088">
                <a:tc>
                  <a:txBody>
                    <a:bodyPr/>
                    <a:lstStyle/>
                    <a:p>
                      <a:r>
                        <a:rPr lang="es-ES" sz="1400" smtClean="0">
                          <a:solidFill>
                            <a:schemeClr val="tx1"/>
                          </a:solidFill>
                          <a:latin typeface="Calibri" pitchFamily="34" charset="0"/>
                          <a:cs typeface="Calibri" pitchFamily="34" charset="0"/>
                        </a:rPr>
                        <a:t>In</a:t>
                      </a:r>
                      <a:r>
                        <a:rPr lang="es-ES" sz="1400" baseline="0" smtClean="0">
                          <a:solidFill>
                            <a:schemeClr val="tx1"/>
                          </a:solidFill>
                          <a:latin typeface="Calibri" pitchFamily="34" charset="0"/>
                          <a:cs typeface="Calibri" pitchFamily="34" charset="0"/>
                        </a:rPr>
                        <a:t> any biological wastewater treatment plant  (WWTP)</a:t>
                      </a:r>
                      <a:endParaRPr lang="es-ES" sz="1400">
                        <a:solidFill>
                          <a:schemeClr val="tx1"/>
                        </a:solidFill>
                        <a:latin typeface="Calibri" pitchFamily="34" charset="0"/>
                        <a:cs typeface="Calibri" pitchFamily="34" charset="0"/>
                      </a:endParaRPr>
                    </a:p>
                  </a:txBody>
                  <a:tcPr>
                    <a:solidFill>
                      <a:srgbClr val="CCECFF"/>
                    </a:solidFill>
                  </a:tcPr>
                </a:tc>
                <a:tc>
                  <a:txBody>
                    <a:bodyPr/>
                    <a:lstStyle/>
                    <a:p>
                      <a:r>
                        <a:rPr lang="es-ES" sz="1400" b="0" smtClean="0">
                          <a:solidFill>
                            <a:schemeClr val="tx1"/>
                          </a:solidFill>
                          <a:latin typeface="Calibri" pitchFamily="34" charset="0"/>
                          <a:cs typeface="Calibri" pitchFamily="34" charset="0"/>
                        </a:rPr>
                        <a:t>The BM can be installed in the Laboratory of the plant</a:t>
                      </a:r>
                    </a:p>
                    <a:p>
                      <a:r>
                        <a:rPr lang="es-ES" sz="1400" b="0" smtClean="0">
                          <a:solidFill>
                            <a:schemeClr val="tx1"/>
                          </a:solidFill>
                          <a:latin typeface="Calibri" pitchFamily="34" charset="0"/>
                          <a:cs typeface="Calibri" pitchFamily="34" charset="0"/>
                        </a:rPr>
                        <a:t>for</a:t>
                      </a:r>
                      <a:r>
                        <a:rPr lang="es-ES" sz="1400" b="0" baseline="0" smtClean="0">
                          <a:solidFill>
                            <a:schemeClr val="tx1"/>
                          </a:solidFill>
                          <a:latin typeface="Calibri" pitchFamily="34" charset="0"/>
                          <a:cs typeface="Calibri" pitchFamily="34" charset="0"/>
                        </a:rPr>
                        <a:t> its management </a:t>
                      </a:r>
                      <a:endParaRPr lang="es-ES" sz="1400" b="0">
                        <a:solidFill>
                          <a:schemeClr val="tx1"/>
                        </a:solidFill>
                        <a:latin typeface="Calibri" pitchFamily="34" charset="0"/>
                        <a:cs typeface="Calibri" pitchFamily="34" charset="0"/>
                      </a:endParaRPr>
                    </a:p>
                  </a:txBody>
                  <a:tcPr>
                    <a:solidFill>
                      <a:srgbClr val="CCECFF"/>
                    </a:solidFill>
                  </a:tcPr>
                </a:tc>
                <a:tc>
                  <a:txBody>
                    <a:bodyPr/>
                    <a:lstStyle/>
                    <a:p>
                      <a:endParaRPr lang="es-ES" sz="1400">
                        <a:solidFill>
                          <a:schemeClr val="tx1"/>
                        </a:solidFill>
                        <a:latin typeface="Calibri" pitchFamily="34" charset="0"/>
                        <a:cs typeface="Calibri" pitchFamily="34" charset="0"/>
                      </a:endParaRPr>
                    </a:p>
                  </a:txBody>
                  <a:tcPr>
                    <a:solidFill>
                      <a:srgbClr val="CCECFF"/>
                    </a:solidFill>
                  </a:tcPr>
                </a:tc>
              </a:tr>
              <a:tr h="370840">
                <a:tc>
                  <a:txBody>
                    <a:bodyPr/>
                    <a:lstStyle/>
                    <a:p>
                      <a:r>
                        <a:rPr lang="es-ES" sz="1400" b="1" smtClean="0">
                          <a:latin typeface="Calibri" pitchFamily="34" charset="0"/>
                          <a:cs typeface="Calibri" pitchFamily="34" charset="0"/>
                        </a:rPr>
                        <a:t>In a central laboratory</a:t>
                      </a:r>
                      <a:endParaRPr lang="es-ES" sz="1400" b="1">
                        <a:latin typeface="Calibri" pitchFamily="34" charset="0"/>
                        <a:cs typeface="Calibri" pitchFamily="34" charset="0"/>
                      </a:endParaRPr>
                    </a:p>
                  </a:txBody>
                  <a:tcPr>
                    <a:solidFill>
                      <a:srgbClr val="CCECFF"/>
                    </a:solidFill>
                  </a:tcPr>
                </a:tc>
                <a:tc>
                  <a:txBody>
                    <a:bodyPr/>
                    <a:lstStyle/>
                    <a:p>
                      <a:r>
                        <a:rPr lang="es-ES" sz="1400" smtClean="0">
                          <a:solidFill>
                            <a:schemeClr val="tx1"/>
                          </a:solidFill>
                          <a:latin typeface="Calibri" pitchFamily="34" charset="0"/>
                          <a:cs typeface="Calibri" pitchFamily="34" charset="0"/>
                        </a:rPr>
                        <a:t>The BM is installed in a central</a:t>
                      </a:r>
                      <a:r>
                        <a:rPr lang="es-ES" sz="1400" baseline="0" smtClean="0">
                          <a:solidFill>
                            <a:schemeClr val="tx1"/>
                          </a:solidFill>
                          <a:latin typeface="Calibri" pitchFamily="34" charset="0"/>
                          <a:cs typeface="Calibri" pitchFamily="34" charset="0"/>
                        </a:rPr>
                        <a:t>  Lab on the aim to offer its service for samples coming  from different WWTP</a:t>
                      </a:r>
                    </a:p>
                    <a:p>
                      <a:r>
                        <a:rPr lang="es-ES" sz="1400" baseline="0" smtClean="0">
                          <a:solidFill>
                            <a:schemeClr val="tx1"/>
                          </a:solidFill>
                          <a:latin typeface="Calibri" pitchFamily="34" charset="0"/>
                          <a:cs typeface="Calibri" pitchFamily="34" charset="0"/>
                        </a:rPr>
                        <a:t>or to assess any industrial wastewater. </a:t>
                      </a:r>
                    </a:p>
                    <a:p>
                      <a:endParaRPr lang="es-ES" sz="1400" baseline="0" smtClean="0">
                        <a:solidFill>
                          <a:schemeClr val="tx1"/>
                        </a:solidFill>
                        <a:latin typeface="Calibri" pitchFamily="34" charset="0"/>
                        <a:cs typeface="Calibri" pitchFamily="34" charset="0"/>
                      </a:endParaRPr>
                    </a:p>
                    <a:p>
                      <a:endParaRPr lang="es-ES" sz="1400" smtClean="0">
                        <a:solidFill>
                          <a:schemeClr val="tx1"/>
                        </a:solidFill>
                        <a:latin typeface="Calibri" pitchFamily="34" charset="0"/>
                        <a:cs typeface="Calibri" pitchFamily="34" charset="0"/>
                      </a:endParaRPr>
                    </a:p>
                    <a:p>
                      <a:endParaRPr lang="es-ES" sz="1400" smtClean="0">
                        <a:solidFill>
                          <a:schemeClr val="tx1"/>
                        </a:solidFill>
                        <a:latin typeface="Calibri" pitchFamily="34" charset="0"/>
                        <a:cs typeface="Calibri" pitchFamily="34" charset="0"/>
                      </a:endParaRPr>
                    </a:p>
                    <a:p>
                      <a:endParaRPr lang="es-ES" sz="1400" smtClean="0">
                        <a:solidFill>
                          <a:schemeClr val="tx1"/>
                        </a:solidFill>
                        <a:latin typeface="Calibri" pitchFamily="34" charset="0"/>
                        <a:cs typeface="Calibri" pitchFamily="34" charset="0"/>
                      </a:endParaRPr>
                    </a:p>
                    <a:p>
                      <a:endParaRPr lang="es-ES" sz="1400" smtClean="0">
                        <a:solidFill>
                          <a:schemeClr val="tx1"/>
                        </a:solidFill>
                        <a:latin typeface="Calibri" pitchFamily="34" charset="0"/>
                        <a:cs typeface="Calibri" pitchFamily="34" charset="0"/>
                      </a:endParaRPr>
                    </a:p>
                    <a:p>
                      <a:endParaRPr lang="es-ES" sz="1400" smtClean="0">
                        <a:solidFill>
                          <a:schemeClr val="tx1"/>
                        </a:solidFill>
                        <a:latin typeface="Calibri" pitchFamily="34" charset="0"/>
                        <a:cs typeface="Calibri" pitchFamily="34" charset="0"/>
                      </a:endParaRPr>
                    </a:p>
                  </a:txBody>
                  <a:tcPr>
                    <a:solidFill>
                      <a:srgbClr val="CCECFF"/>
                    </a:solidFill>
                  </a:tcPr>
                </a:tc>
                <a:tc>
                  <a:txBody>
                    <a:bodyPr/>
                    <a:lstStyle/>
                    <a:p>
                      <a:endParaRPr lang="es-ES" sz="1400">
                        <a:solidFill>
                          <a:schemeClr val="tx1"/>
                        </a:solidFill>
                        <a:latin typeface="Calibri" pitchFamily="34" charset="0"/>
                        <a:cs typeface="Calibri" pitchFamily="34" charset="0"/>
                      </a:endParaRPr>
                    </a:p>
                  </a:txBody>
                  <a:tcPr>
                    <a:solidFill>
                      <a:srgbClr val="CCECFF"/>
                    </a:solidFill>
                  </a:tcPr>
                </a:tc>
              </a:tr>
              <a:tr h="370840">
                <a:tc>
                  <a:txBody>
                    <a:bodyPr/>
                    <a:lstStyle/>
                    <a:p>
                      <a:r>
                        <a:rPr lang="es-ES" sz="1400" b="1" smtClean="0">
                          <a:latin typeface="Calibri" pitchFamily="34" charset="0"/>
                          <a:cs typeface="Calibri" pitchFamily="34" charset="0"/>
                        </a:rPr>
                        <a:t>In a University or Research center</a:t>
                      </a:r>
                      <a:endParaRPr lang="es-ES" sz="1400" b="1">
                        <a:latin typeface="Calibri" pitchFamily="34" charset="0"/>
                        <a:cs typeface="Calibri" pitchFamily="34" charset="0"/>
                      </a:endParaRPr>
                    </a:p>
                  </a:txBody>
                  <a:tcPr>
                    <a:solidFill>
                      <a:srgbClr val="CCECFF"/>
                    </a:solidFill>
                  </a:tcPr>
                </a:tc>
                <a:tc>
                  <a:txBody>
                    <a:bodyPr/>
                    <a:lstStyle/>
                    <a:p>
                      <a:r>
                        <a:rPr lang="es-ES" sz="1400" smtClean="0">
                          <a:solidFill>
                            <a:schemeClr val="tx1"/>
                          </a:solidFill>
                          <a:latin typeface="Calibri" pitchFamily="34" charset="0"/>
                          <a:cs typeface="Calibri" pitchFamily="34" charset="0"/>
                        </a:rPr>
                        <a:t>The BM is installed in the Lab of the Research Centre or University</a:t>
                      </a:r>
                    </a:p>
                    <a:p>
                      <a:endParaRPr lang="es-ES" sz="1400">
                        <a:solidFill>
                          <a:schemeClr val="tx1"/>
                        </a:solidFill>
                        <a:latin typeface="Calibri" pitchFamily="34" charset="0"/>
                        <a:cs typeface="Calibri" pitchFamily="34" charset="0"/>
                      </a:endParaRPr>
                    </a:p>
                  </a:txBody>
                  <a:tcPr>
                    <a:solidFill>
                      <a:srgbClr val="CCECFF"/>
                    </a:solidFill>
                  </a:tcPr>
                </a:tc>
                <a:tc>
                  <a:txBody>
                    <a:bodyPr/>
                    <a:lstStyle/>
                    <a:p>
                      <a:endParaRPr lang="es-ES" sz="1400" smtClean="0">
                        <a:solidFill>
                          <a:schemeClr val="tx1"/>
                        </a:solidFill>
                        <a:latin typeface="Calibri" pitchFamily="34" charset="0"/>
                        <a:cs typeface="Calibri" pitchFamily="34" charset="0"/>
                      </a:endParaRPr>
                    </a:p>
                    <a:p>
                      <a:endParaRPr lang="es-ES" sz="1400">
                        <a:solidFill>
                          <a:schemeClr val="tx1"/>
                        </a:solidFill>
                        <a:latin typeface="Calibri" pitchFamily="34" charset="0"/>
                        <a:cs typeface="Calibri" pitchFamily="34" charset="0"/>
                      </a:endParaRPr>
                    </a:p>
                  </a:txBody>
                  <a:tcPr>
                    <a:solidFill>
                      <a:srgbClr val="CCECFF"/>
                    </a:solidFill>
                  </a:tcPr>
                </a:tc>
              </a:tr>
              <a:tr h="370840">
                <a:tc>
                  <a:txBody>
                    <a:bodyPr/>
                    <a:lstStyle/>
                    <a:p>
                      <a:r>
                        <a:rPr lang="es-ES" sz="1400" b="1" smtClean="0">
                          <a:latin typeface="Calibri" pitchFamily="34" charset="0"/>
                          <a:cs typeface="Calibri" pitchFamily="34" charset="0"/>
                        </a:rPr>
                        <a:t>For different WWTP</a:t>
                      </a:r>
                    </a:p>
                    <a:p>
                      <a:r>
                        <a:rPr lang="es-ES" sz="1400" b="1" smtClean="0">
                          <a:latin typeface="Calibri" pitchFamily="34" charset="0"/>
                          <a:cs typeface="Calibri" pitchFamily="34" charset="0"/>
                        </a:rPr>
                        <a:t>as easy trasportable </a:t>
                      </a:r>
                    </a:p>
                    <a:p>
                      <a:r>
                        <a:rPr lang="es-ES" sz="1400" b="1" smtClean="0">
                          <a:latin typeface="Calibri" pitchFamily="34" charset="0"/>
                          <a:cs typeface="Calibri" pitchFamily="34" charset="0"/>
                        </a:rPr>
                        <a:t>(only BM-T+)</a:t>
                      </a:r>
                    </a:p>
                    <a:p>
                      <a:endParaRPr lang="es-ES" sz="1400" b="1" smtClean="0">
                        <a:latin typeface="Calibri" pitchFamily="34" charset="0"/>
                        <a:cs typeface="Calibri" pitchFamily="34" charset="0"/>
                      </a:endParaRPr>
                    </a:p>
                    <a:p>
                      <a:endParaRPr lang="es-ES" sz="1400" b="1" smtClean="0">
                        <a:latin typeface="Calibri" pitchFamily="34" charset="0"/>
                        <a:cs typeface="Calibri" pitchFamily="34" charset="0"/>
                      </a:endParaRPr>
                    </a:p>
                    <a:p>
                      <a:endParaRPr lang="es-ES" sz="1400" b="1">
                        <a:latin typeface="Calibri" pitchFamily="34" charset="0"/>
                        <a:cs typeface="Calibri" pitchFamily="34" charset="0"/>
                      </a:endParaRPr>
                    </a:p>
                  </a:txBody>
                  <a:tcPr>
                    <a:solidFill>
                      <a:srgbClr val="CCECFF"/>
                    </a:solidFill>
                  </a:tcPr>
                </a:tc>
                <a:tc>
                  <a:txBody>
                    <a:bodyPr/>
                    <a:lstStyle/>
                    <a:p>
                      <a:r>
                        <a:rPr lang="es-ES" sz="1400" smtClean="0">
                          <a:solidFill>
                            <a:schemeClr val="tx1"/>
                          </a:solidFill>
                          <a:latin typeface="Calibri" pitchFamily="34" charset="0"/>
                          <a:cs typeface="Calibri" pitchFamily="34" charset="0"/>
                        </a:rPr>
                        <a:t>The BM is</a:t>
                      </a:r>
                      <a:r>
                        <a:rPr lang="es-ES" sz="1400" baseline="0" smtClean="0">
                          <a:solidFill>
                            <a:schemeClr val="tx1"/>
                          </a:solidFill>
                          <a:latin typeface="Calibri" pitchFamily="34" charset="0"/>
                          <a:cs typeface="Calibri" pitchFamily="34" charset="0"/>
                        </a:rPr>
                        <a:t> moving to the WWTP and installed in the Lab or working bench </a:t>
                      </a:r>
                      <a:endParaRPr lang="es-ES" sz="1400">
                        <a:solidFill>
                          <a:schemeClr val="tx1"/>
                        </a:solidFill>
                        <a:latin typeface="Calibri" pitchFamily="34" charset="0"/>
                        <a:cs typeface="Calibri" pitchFamily="34" charset="0"/>
                      </a:endParaRPr>
                    </a:p>
                  </a:txBody>
                  <a:tcPr>
                    <a:solidFill>
                      <a:srgbClr val="CCECFF"/>
                    </a:solidFill>
                  </a:tcPr>
                </a:tc>
                <a:tc>
                  <a:txBody>
                    <a:bodyPr/>
                    <a:lstStyle/>
                    <a:p>
                      <a:endParaRPr lang="es-ES" sz="1400" smtClean="0">
                        <a:solidFill>
                          <a:schemeClr val="tx1"/>
                        </a:solidFill>
                        <a:latin typeface="Calibri" pitchFamily="34" charset="0"/>
                        <a:cs typeface="Calibri" pitchFamily="34" charset="0"/>
                      </a:endParaRPr>
                    </a:p>
                    <a:p>
                      <a:endParaRPr lang="es-ES" sz="1400">
                        <a:solidFill>
                          <a:schemeClr val="tx1"/>
                        </a:solidFill>
                        <a:latin typeface="Calibri" pitchFamily="34" charset="0"/>
                        <a:cs typeface="Calibri" pitchFamily="34" charset="0"/>
                      </a:endParaRPr>
                    </a:p>
                  </a:txBody>
                  <a:tcPr>
                    <a:solidFill>
                      <a:srgbClr val="CCECFF"/>
                    </a:solidFill>
                  </a:tcPr>
                </a:tc>
              </a:tr>
            </a:tbl>
          </a:graphicData>
        </a:graphic>
      </p:graphicFrame>
      <p:sp>
        <p:nvSpPr>
          <p:cNvPr id="14" name="13 CuadroTexto"/>
          <p:cNvSpPr txBox="1"/>
          <p:nvPr/>
        </p:nvSpPr>
        <p:spPr>
          <a:xfrm>
            <a:off x="7308850" y="1196975"/>
            <a:ext cx="1150938" cy="52228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s-ES" sz="1400" b="1">
                <a:latin typeface="Calibri" pitchFamily="34" charset="0"/>
                <a:cs typeface="Calibri" pitchFamily="34" charset="0"/>
              </a:rPr>
              <a:t>BM</a:t>
            </a:r>
            <a:r>
              <a:rPr lang="es-ES" sz="1400">
                <a:latin typeface="Calibri" pitchFamily="34" charset="0"/>
                <a:cs typeface="Calibri" pitchFamily="34" charset="0"/>
              </a:rPr>
              <a:t> respirometer</a:t>
            </a:r>
          </a:p>
        </p:txBody>
      </p:sp>
      <p:cxnSp>
        <p:nvCxnSpPr>
          <p:cNvPr id="23" name="22 Conector recto de flecha"/>
          <p:cNvCxnSpPr>
            <a:endCxn id="14" idx="1"/>
          </p:cNvCxnSpPr>
          <p:nvPr/>
        </p:nvCxnSpPr>
        <p:spPr>
          <a:xfrm flipV="1">
            <a:off x="6804025" y="1458913"/>
            <a:ext cx="504825" cy="2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6011863" y="1341438"/>
            <a:ext cx="792162" cy="306387"/>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s-ES" sz="1400" b="1">
                <a:latin typeface="Calibri" pitchFamily="34" charset="0"/>
                <a:cs typeface="Calibri" pitchFamily="34" charset="0"/>
              </a:rPr>
              <a:t>WWTP1</a:t>
            </a:r>
            <a:endParaRPr lang="es-ES" sz="1400">
              <a:latin typeface="Calibri" pitchFamily="34" charset="0"/>
              <a:cs typeface="Calibri" pitchFamily="34" charset="0"/>
            </a:endParaRPr>
          </a:p>
        </p:txBody>
      </p:sp>
      <p:sp>
        <p:nvSpPr>
          <p:cNvPr id="29" name="28 Rectángulo"/>
          <p:cNvSpPr/>
          <p:nvPr/>
        </p:nvSpPr>
        <p:spPr>
          <a:xfrm>
            <a:off x="5867400" y="1916113"/>
            <a:ext cx="1152525" cy="187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0" name="29 CuadroTexto"/>
          <p:cNvSpPr txBox="1"/>
          <p:nvPr/>
        </p:nvSpPr>
        <p:spPr>
          <a:xfrm>
            <a:off x="7380288" y="2565400"/>
            <a:ext cx="1152525" cy="52228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s-ES" sz="1400" b="1">
                <a:latin typeface="Calibri" pitchFamily="34" charset="0"/>
                <a:cs typeface="Calibri" pitchFamily="34" charset="0"/>
              </a:rPr>
              <a:t>BM</a:t>
            </a:r>
            <a:r>
              <a:rPr lang="es-ES" sz="1400">
                <a:latin typeface="Calibri" pitchFamily="34" charset="0"/>
                <a:cs typeface="Calibri" pitchFamily="34" charset="0"/>
              </a:rPr>
              <a:t> respirometer</a:t>
            </a:r>
          </a:p>
        </p:txBody>
      </p:sp>
      <p:sp>
        <p:nvSpPr>
          <p:cNvPr id="31" name="30 CuadroTexto"/>
          <p:cNvSpPr txBox="1"/>
          <p:nvPr/>
        </p:nvSpPr>
        <p:spPr>
          <a:xfrm>
            <a:off x="5940425" y="1989138"/>
            <a:ext cx="792163" cy="27622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s-ES" sz="1200" b="1">
                <a:latin typeface="Calibri" pitchFamily="34" charset="0"/>
                <a:cs typeface="Calibri" pitchFamily="34" charset="0"/>
              </a:rPr>
              <a:t>WWTP1</a:t>
            </a:r>
            <a:endParaRPr lang="es-ES" sz="1200">
              <a:latin typeface="Calibri" pitchFamily="34" charset="0"/>
              <a:cs typeface="Calibri" pitchFamily="34" charset="0"/>
            </a:endParaRPr>
          </a:p>
        </p:txBody>
      </p:sp>
      <p:sp>
        <p:nvSpPr>
          <p:cNvPr id="32" name="31 CuadroTexto"/>
          <p:cNvSpPr txBox="1"/>
          <p:nvPr/>
        </p:nvSpPr>
        <p:spPr>
          <a:xfrm>
            <a:off x="5940425" y="2349500"/>
            <a:ext cx="792163" cy="27622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s-ES" sz="1200" b="1">
                <a:latin typeface="Calibri" pitchFamily="34" charset="0"/>
                <a:cs typeface="Calibri" pitchFamily="34" charset="0"/>
              </a:rPr>
              <a:t>WWTP2</a:t>
            </a:r>
            <a:endParaRPr lang="es-ES" sz="1200">
              <a:latin typeface="Calibri" pitchFamily="34" charset="0"/>
              <a:cs typeface="Calibri" pitchFamily="34" charset="0"/>
            </a:endParaRPr>
          </a:p>
        </p:txBody>
      </p:sp>
      <p:sp>
        <p:nvSpPr>
          <p:cNvPr id="33" name="32 CuadroTexto"/>
          <p:cNvSpPr txBox="1"/>
          <p:nvPr/>
        </p:nvSpPr>
        <p:spPr>
          <a:xfrm>
            <a:off x="5940425" y="2708275"/>
            <a:ext cx="1008063" cy="9429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s-ES" sz="1200" b="1">
                <a:latin typeface="Calibri" pitchFamily="34" charset="0"/>
                <a:cs typeface="Calibri" pitchFamily="34" charset="0"/>
              </a:rPr>
              <a:t>Research</a:t>
            </a:r>
          </a:p>
          <a:p>
            <a:pPr>
              <a:defRPr/>
            </a:pPr>
            <a:r>
              <a:rPr lang="es-ES" sz="1200" b="1">
                <a:latin typeface="Calibri" pitchFamily="34" charset="0"/>
                <a:cs typeface="Calibri" pitchFamily="34" charset="0"/>
              </a:rPr>
              <a:t>Follow-up</a:t>
            </a:r>
          </a:p>
          <a:p>
            <a:pPr>
              <a:defRPr/>
            </a:pPr>
            <a:r>
              <a:rPr lang="es-ES" sz="1200" b="1">
                <a:latin typeface="Calibri" pitchFamily="34" charset="0"/>
                <a:cs typeface="Calibri" pitchFamily="34" charset="0"/>
              </a:rPr>
              <a:t>Design</a:t>
            </a:r>
          </a:p>
          <a:p>
            <a:pPr>
              <a:defRPr/>
            </a:pPr>
            <a:r>
              <a:rPr lang="es-ES" sz="1200" b="1">
                <a:latin typeface="Calibri" pitchFamily="34" charset="0"/>
                <a:cs typeface="Calibri" pitchFamily="34" charset="0"/>
              </a:rPr>
              <a:t>Assessment</a:t>
            </a:r>
          </a:p>
        </p:txBody>
      </p:sp>
      <p:sp>
        <p:nvSpPr>
          <p:cNvPr id="34" name="33 Flecha derecha"/>
          <p:cNvSpPr/>
          <p:nvPr/>
        </p:nvSpPr>
        <p:spPr>
          <a:xfrm>
            <a:off x="6875463" y="1412875"/>
            <a:ext cx="360362" cy="215900"/>
          </a:xfrm>
          <a:prstGeom prst="rightArrow">
            <a:avLst/>
          </a:prstGeom>
          <a:solidFill>
            <a:srgbClr val="00B0F0"/>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5" name="34 Flecha derecha"/>
          <p:cNvSpPr/>
          <p:nvPr/>
        </p:nvSpPr>
        <p:spPr>
          <a:xfrm>
            <a:off x="7092950" y="2708275"/>
            <a:ext cx="215900" cy="215900"/>
          </a:xfrm>
          <a:prstGeom prst="rightArrow">
            <a:avLst/>
          </a:prstGeom>
          <a:solidFill>
            <a:srgbClr val="00B0F0"/>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6" name="35 CuadroTexto"/>
          <p:cNvSpPr txBox="1"/>
          <p:nvPr/>
        </p:nvSpPr>
        <p:spPr>
          <a:xfrm>
            <a:off x="7380288" y="4149725"/>
            <a:ext cx="1152525" cy="52228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s-ES" sz="1400" b="1">
                <a:latin typeface="Calibri" pitchFamily="34" charset="0"/>
                <a:cs typeface="Calibri" pitchFamily="34" charset="0"/>
              </a:rPr>
              <a:t>BM</a:t>
            </a:r>
            <a:r>
              <a:rPr lang="es-ES" sz="1400">
                <a:latin typeface="Calibri" pitchFamily="34" charset="0"/>
                <a:cs typeface="Calibri" pitchFamily="34" charset="0"/>
              </a:rPr>
              <a:t> respirometer</a:t>
            </a:r>
          </a:p>
        </p:txBody>
      </p:sp>
      <p:cxnSp>
        <p:nvCxnSpPr>
          <p:cNvPr id="37" name="36 Conector recto de flecha"/>
          <p:cNvCxnSpPr>
            <a:endCxn id="36" idx="1"/>
          </p:cNvCxnSpPr>
          <p:nvPr/>
        </p:nvCxnSpPr>
        <p:spPr>
          <a:xfrm flipV="1">
            <a:off x="6875463" y="4410075"/>
            <a:ext cx="504825" cy="26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5867400" y="4149725"/>
            <a:ext cx="1008063" cy="4984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s-ES" sz="1200" b="1">
                <a:latin typeface="Calibri" pitchFamily="34" charset="0"/>
                <a:cs typeface="Calibri" pitchFamily="34" charset="0"/>
              </a:rPr>
              <a:t>University</a:t>
            </a:r>
          </a:p>
          <a:p>
            <a:pPr>
              <a:defRPr/>
            </a:pPr>
            <a:r>
              <a:rPr lang="es-ES" sz="1200" b="1">
                <a:latin typeface="Calibri" pitchFamily="34" charset="0"/>
                <a:cs typeface="Calibri" pitchFamily="34" charset="0"/>
              </a:rPr>
              <a:t>R &amp;D Center</a:t>
            </a:r>
          </a:p>
        </p:txBody>
      </p:sp>
      <p:sp>
        <p:nvSpPr>
          <p:cNvPr id="40" name="39 Flecha derecha"/>
          <p:cNvSpPr/>
          <p:nvPr/>
        </p:nvSpPr>
        <p:spPr>
          <a:xfrm>
            <a:off x="6948488" y="4292600"/>
            <a:ext cx="360362" cy="215900"/>
          </a:xfrm>
          <a:prstGeom prst="rightArrow">
            <a:avLst/>
          </a:prstGeom>
          <a:solidFill>
            <a:srgbClr val="00B0F0"/>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1" name="40 CuadroTexto"/>
          <p:cNvSpPr txBox="1"/>
          <p:nvPr/>
        </p:nvSpPr>
        <p:spPr>
          <a:xfrm>
            <a:off x="5867400" y="5157788"/>
            <a:ext cx="1152525" cy="522287"/>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s-ES" sz="1400" b="1">
                <a:latin typeface="Calibri" pitchFamily="34" charset="0"/>
                <a:cs typeface="Calibri" pitchFamily="34" charset="0"/>
              </a:rPr>
              <a:t>BM</a:t>
            </a:r>
            <a:r>
              <a:rPr lang="es-ES" sz="1400">
                <a:latin typeface="Calibri" pitchFamily="34" charset="0"/>
                <a:cs typeface="Calibri" pitchFamily="34" charset="0"/>
              </a:rPr>
              <a:t> respirometer</a:t>
            </a:r>
          </a:p>
        </p:txBody>
      </p:sp>
      <p:sp>
        <p:nvSpPr>
          <p:cNvPr id="42" name="41 CuadroTexto"/>
          <p:cNvSpPr txBox="1"/>
          <p:nvPr/>
        </p:nvSpPr>
        <p:spPr>
          <a:xfrm>
            <a:off x="7451725" y="5084763"/>
            <a:ext cx="792163" cy="27781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s-ES" sz="1200" b="1">
                <a:latin typeface="Calibri" pitchFamily="34" charset="0"/>
                <a:cs typeface="Calibri" pitchFamily="34" charset="0"/>
              </a:rPr>
              <a:t>WWTP1</a:t>
            </a:r>
            <a:endParaRPr lang="es-ES" sz="1200">
              <a:latin typeface="Calibri" pitchFamily="34" charset="0"/>
              <a:cs typeface="Calibri" pitchFamily="34" charset="0"/>
            </a:endParaRPr>
          </a:p>
        </p:txBody>
      </p:sp>
      <p:sp>
        <p:nvSpPr>
          <p:cNvPr id="43" name="42 CuadroTexto"/>
          <p:cNvSpPr txBox="1"/>
          <p:nvPr/>
        </p:nvSpPr>
        <p:spPr>
          <a:xfrm>
            <a:off x="7451725" y="5445125"/>
            <a:ext cx="792163" cy="27781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s-ES" sz="1200" b="1">
                <a:latin typeface="Calibri" pitchFamily="34" charset="0"/>
                <a:cs typeface="Calibri" pitchFamily="34" charset="0"/>
              </a:rPr>
              <a:t>WWTP2</a:t>
            </a:r>
            <a:endParaRPr lang="es-ES" sz="1200">
              <a:latin typeface="Calibri" pitchFamily="34" charset="0"/>
              <a:cs typeface="Calibri" pitchFamily="34" charset="0"/>
            </a:endParaRPr>
          </a:p>
        </p:txBody>
      </p:sp>
      <p:sp>
        <p:nvSpPr>
          <p:cNvPr id="44" name="43 Flecha curvada hacia arriba"/>
          <p:cNvSpPr/>
          <p:nvPr/>
        </p:nvSpPr>
        <p:spPr>
          <a:xfrm>
            <a:off x="6516688" y="5732463"/>
            <a:ext cx="1295400" cy="217487"/>
          </a:xfrm>
          <a:prstGeom prst="curvedUpArrow">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48" name="47 Flecha curvada hacia abajo"/>
          <p:cNvSpPr/>
          <p:nvPr/>
        </p:nvSpPr>
        <p:spPr>
          <a:xfrm>
            <a:off x="6516688" y="4868863"/>
            <a:ext cx="1295400" cy="215900"/>
          </a:xfrm>
          <a:prstGeom prst="curvedDownArrow">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número de diapositiva"/>
          <p:cNvSpPr>
            <a:spLocks noGrp="1"/>
          </p:cNvSpPr>
          <p:nvPr>
            <p:ph type="sldNum" sz="quarter" idx="12"/>
          </p:nvPr>
        </p:nvSpPr>
        <p:spPr>
          <a:xfrm>
            <a:off x="6732588" y="6381750"/>
            <a:ext cx="2133600" cy="476250"/>
          </a:xfrm>
          <a:noFill/>
        </p:spPr>
        <p:txBody>
          <a:bodyPr/>
          <a:lstStyle/>
          <a:p>
            <a:fld id="{BEDA91B2-BBAC-427D-AD89-53BB3017D2F4}" type="slidenum">
              <a:rPr lang="es-ES" smtClean="0"/>
              <a:pPr/>
              <a:t>40</a:t>
            </a:fld>
            <a:endParaRPr lang="es-ES" smtClean="0"/>
          </a:p>
        </p:txBody>
      </p:sp>
      <p:sp>
        <p:nvSpPr>
          <p:cNvPr id="39939" name="8 CuadroTexto"/>
          <p:cNvSpPr txBox="1">
            <a:spLocks noChangeArrowheads="1"/>
          </p:cNvSpPr>
          <p:nvPr/>
        </p:nvSpPr>
        <p:spPr bwMode="auto">
          <a:xfrm>
            <a:off x="468313" y="981075"/>
            <a:ext cx="8353425" cy="3360738"/>
          </a:xfrm>
          <a:prstGeom prst="rect">
            <a:avLst/>
          </a:prstGeom>
          <a:noFill/>
          <a:ln w="9525">
            <a:noFill/>
            <a:miter lim="800000"/>
            <a:headEnd/>
            <a:tailEnd/>
          </a:ln>
        </p:spPr>
        <p:txBody>
          <a:bodyPr>
            <a:spAutoFit/>
          </a:bodyPr>
          <a:lstStyle/>
          <a:p>
            <a:pPr algn="just"/>
            <a:r>
              <a:rPr lang="en-US" sz="1400">
                <a:latin typeface="Calibri" pitchFamily="34" charset="0"/>
                <a:cs typeface="Calibri" pitchFamily="34" charset="0"/>
              </a:rPr>
              <a:t>In the event that the wastewater rbCOD does not meet the conditions (rbCOD</a:t>
            </a:r>
            <a:r>
              <a:rPr lang="en-US" sz="1400" baseline="-20000">
                <a:latin typeface="Calibri" pitchFamily="34" charset="0"/>
                <a:cs typeface="Calibri" pitchFamily="34" charset="0"/>
              </a:rPr>
              <a:t>ww</a:t>
            </a:r>
            <a:r>
              <a:rPr lang="en-US" sz="1400">
                <a:latin typeface="Calibri" pitchFamily="34" charset="0"/>
                <a:cs typeface="Calibri" pitchFamily="34" charset="0"/>
              </a:rPr>
              <a:t> &lt; rbCOD</a:t>
            </a:r>
            <a:r>
              <a:rPr lang="en-US" sz="1400" baseline="-20000">
                <a:latin typeface="Calibri" pitchFamily="34" charset="0"/>
                <a:cs typeface="Calibri" pitchFamily="34" charset="0"/>
              </a:rPr>
              <a:t>DN</a:t>
            </a:r>
            <a:r>
              <a:rPr lang="en-US" sz="1400">
                <a:latin typeface="Calibri" pitchFamily="34" charset="0"/>
                <a:cs typeface="Calibri" pitchFamily="34" charset="0"/>
              </a:rPr>
              <a:t>), it may be necessary to resort to the use of an external source of easily biodegradable COD (normally methanol) with an earlier period of progressive acclimatization to the sludge.</a:t>
            </a:r>
            <a:endParaRPr lang="it-IT" sz="1400">
              <a:latin typeface="Calibri" pitchFamily="34" charset="0"/>
              <a:cs typeface="Calibri" pitchFamily="34" charset="0"/>
            </a:endParaRPr>
          </a:p>
          <a:p>
            <a:pPr algn="just"/>
            <a:endParaRPr lang="it-IT" sz="800">
              <a:solidFill>
                <a:srgbClr val="0070C0"/>
              </a:solidFill>
              <a:latin typeface="Calibri" pitchFamily="34" charset="0"/>
              <a:cs typeface="Calibri" pitchFamily="34" charset="0"/>
            </a:endParaRPr>
          </a:p>
          <a:p>
            <a:pPr algn="ctr"/>
            <a:r>
              <a:rPr lang="en-GB" sz="1800" b="1">
                <a:solidFill>
                  <a:srgbClr val="000000"/>
                </a:solidFill>
                <a:latin typeface="Calibri" pitchFamily="34" charset="0"/>
              </a:rPr>
              <a:t>rbCOD</a:t>
            </a:r>
            <a:r>
              <a:rPr lang="en-GB" sz="1800" b="1" baseline="-20000">
                <a:solidFill>
                  <a:srgbClr val="000000"/>
                </a:solidFill>
                <a:latin typeface="Calibri" pitchFamily="34" charset="0"/>
              </a:rPr>
              <a:t>m</a:t>
            </a:r>
            <a:r>
              <a:rPr lang="en-GB" sz="1800">
                <a:solidFill>
                  <a:srgbClr val="000000"/>
                </a:solidFill>
                <a:latin typeface="Calibri" pitchFamily="34" charset="0"/>
              </a:rPr>
              <a:t> = rbCOD</a:t>
            </a:r>
            <a:r>
              <a:rPr lang="en-GB" sz="1800" baseline="-20000">
                <a:solidFill>
                  <a:srgbClr val="000000"/>
                </a:solidFill>
                <a:latin typeface="Calibri" pitchFamily="34" charset="0"/>
              </a:rPr>
              <a:t>DN</a:t>
            </a:r>
            <a:r>
              <a:rPr lang="it-IT" sz="1800">
                <a:latin typeface="Calibri" pitchFamily="34" charset="0"/>
                <a:cs typeface="Calibri" pitchFamily="34" charset="0"/>
              </a:rPr>
              <a:t> - </a:t>
            </a:r>
            <a:r>
              <a:rPr lang="en-GB" sz="1800">
                <a:solidFill>
                  <a:srgbClr val="000000"/>
                </a:solidFill>
                <a:latin typeface="Calibri" pitchFamily="34" charset="0"/>
              </a:rPr>
              <a:t> rbCOD</a:t>
            </a:r>
            <a:r>
              <a:rPr lang="en-GB" sz="1800" baseline="-20000">
                <a:solidFill>
                  <a:srgbClr val="000000"/>
                </a:solidFill>
                <a:latin typeface="Calibri" pitchFamily="34" charset="0"/>
              </a:rPr>
              <a:t>WW</a:t>
            </a:r>
            <a:endParaRPr lang="en-GB" sz="1800" baseline="-20000">
              <a:solidFill>
                <a:srgbClr val="000000"/>
              </a:solidFill>
              <a:latin typeface="Calibri" pitchFamily="34" charset="0"/>
              <a:cs typeface="Calibri" pitchFamily="34" charset="0"/>
            </a:endParaRPr>
          </a:p>
          <a:p>
            <a:pPr algn="ctr"/>
            <a:endParaRPr lang="it-IT" sz="800">
              <a:latin typeface="Calibri" pitchFamily="34" charset="0"/>
              <a:cs typeface="Calibri" pitchFamily="34" charset="0"/>
            </a:endParaRPr>
          </a:p>
          <a:p>
            <a:r>
              <a:rPr lang="en-GB" sz="1200">
                <a:solidFill>
                  <a:srgbClr val="0070C0"/>
                </a:solidFill>
                <a:latin typeface="Calibri" pitchFamily="34" charset="0"/>
              </a:rPr>
              <a:t>rbCOD</a:t>
            </a:r>
            <a:r>
              <a:rPr lang="en-GB" sz="1200" baseline="-20000">
                <a:solidFill>
                  <a:srgbClr val="0070C0"/>
                </a:solidFill>
                <a:latin typeface="Calibri" pitchFamily="34" charset="0"/>
              </a:rPr>
              <a:t>m</a:t>
            </a:r>
            <a:r>
              <a:rPr lang="en-GB" sz="1200">
                <a:solidFill>
                  <a:srgbClr val="0070C0"/>
                </a:solidFill>
                <a:latin typeface="Calibri" pitchFamily="34" charset="0"/>
              </a:rPr>
              <a:t> : rbCOD from methanol</a:t>
            </a:r>
          </a:p>
          <a:p>
            <a:r>
              <a:rPr lang="en-GB" sz="1200">
                <a:solidFill>
                  <a:srgbClr val="0070C0"/>
                </a:solidFill>
                <a:latin typeface="Calibri" pitchFamily="34" charset="0"/>
              </a:rPr>
              <a:t>rbCOD</a:t>
            </a:r>
            <a:r>
              <a:rPr lang="en-GB" sz="1200" baseline="-20000">
                <a:solidFill>
                  <a:srgbClr val="0070C0"/>
                </a:solidFill>
                <a:latin typeface="Calibri" pitchFamily="34" charset="0"/>
              </a:rPr>
              <a:t>WW</a:t>
            </a:r>
            <a:r>
              <a:rPr lang="en-GB" sz="1200">
                <a:solidFill>
                  <a:srgbClr val="0070C0"/>
                </a:solidFill>
                <a:latin typeface="Calibri" pitchFamily="34" charset="0"/>
              </a:rPr>
              <a:t> : rbCOD from influent wastewater to the </a:t>
            </a:r>
            <a:r>
              <a:rPr lang="en-GB" sz="1200" smtClean="0">
                <a:solidFill>
                  <a:srgbClr val="0070C0"/>
                </a:solidFill>
                <a:latin typeface="Calibri" pitchFamily="34" charset="0"/>
              </a:rPr>
              <a:t>anoxic </a:t>
            </a:r>
            <a:r>
              <a:rPr lang="en-GB" sz="1200">
                <a:solidFill>
                  <a:srgbClr val="0070C0"/>
                </a:solidFill>
                <a:latin typeface="Calibri" pitchFamily="34" charset="0"/>
              </a:rPr>
              <a:t>zone.</a:t>
            </a:r>
            <a:endParaRPr lang="it-IT" sz="1200">
              <a:solidFill>
                <a:srgbClr val="0070C0"/>
              </a:solidFill>
              <a:latin typeface="Calibri" pitchFamily="34" charset="0"/>
              <a:cs typeface="Calibri" pitchFamily="34" charset="0"/>
            </a:endParaRPr>
          </a:p>
          <a:p>
            <a:pPr algn="just"/>
            <a:endParaRPr lang="it-IT" sz="1200" u="sng">
              <a:solidFill>
                <a:srgbClr val="0070C0"/>
              </a:solidFill>
              <a:latin typeface="Calibri" pitchFamily="34" charset="0"/>
              <a:cs typeface="Calibri" pitchFamily="34" charset="0"/>
            </a:endParaRPr>
          </a:p>
          <a:p>
            <a:pPr algn="just"/>
            <a:r>
              <a:rPr lang="it-IT" sz="1200" u="sng">
                <a:solidFill>
                  <a:srgbClr val="0070C0"/>
                </a:solidFill>
                <a:latin typeface="Calibri" pitchFamily="34" charset="0"/>
                <a:cs typeface="Calibri" pitchFamily="34" charset="0"/>
              </a:rPr>
              <a:t>From bibliography</a:t>
            </a:r>
          </a:p>
          <a:p>
            <a:pPr algn="just"/>
            <a:r>
              <a:rPr lang="it-IT" sz="1200">
                <a:solidFill>
                  <a:srgbClr val="0070C0"/>
                </a:solidFill>
                <a:latin typeface="Calibri" pitchFamily="34" charset="0"/>
                <a:cs typeface="Calibri" pitchFamily="34" charset="0"/>
              </a:rPr>
              <a:t>1 mg/L nitrate needs 1,9 mg/L methanol for its denitrification,</a:t>
            </a:r>
          </a:p>
          <a:p>
            <a:pPr algn="just"/>
            <a:r>
              <a:rPr lang="it-IT" sz="1200">
                <a:solidFill>
                  <a:srgbClr val="0070C0"/>
                </a:solidFill>
                <a:latin typeface="Calibri" pitchFamily="34" charset="0"/>
              </a:rPr>
              <a:t>1 mg/L methanol has 1,5 rbCOD (mg COD/L) </a:t>
            </a:r>
          </a:p>
          <a:p>
            <a:pPr algn="just"/>
            <a:r>
              <a:rPr lang="it-IT" sz="1200">
                <a:solidFill>
                  <a:srgbClr val="0070C0"/>
                </a:solidFill>
                <a:latin typeface="Calibri" pitchFamily="34" charset="0"/>
              </a:rPr>
              <a:t>1 mL methanol = 0.791 mg methanol. </a:t>
            </a:r>
          </a:p>
          <a:p>
            <a:pPr algn="just"/>
            <a:r>
              <a:rPr lang="en-GB" sz="1200">
                <a:solidFill>
                  <a:srgbClr val="0070C0"/>
                </a:solidFill>
                <a:latin typeface="Calibri" pitchFamily="34" charset="0"/>
              </a:rPr>
              <a:t>1 mL methnol diluted in 1 L distilled water = 0.791 * 1,5 = 1.18 mg COD/L</a:t>
            </a:r>
          </a:p>
          <a:p>
            <a:pPr algn="just"/>
            <a:endParaRPr lang="en-GB" sz="1200">
              <a:solidFill>
                <a:srgbClr val="0070C0"/>
              </a:solidFill>
              <a:latin typeface="Calibri" pitchFamily="34" charset="0"/>
              <a:cs typeface="Calibri" pitchFamily="34" charset="0"/>
            </a:endParaRPr>
          </a:p>
        </p:txBody>
      </p:sp>
      <p:sp>
        <p:nvSpPr>
          <p:cNvPr id="39940" name="2 CuadroTexto"/>
          <p:cNvSpPr txBox="1">
            <a:spLocks noChangeArrowheads="1"/>
          </p:cNvSpPr>
          <p:nvPr/>
        </p:nvSpPr>
        <p:spPr bwMode="auto">
          <a:xfrm>
            <a:off x="468313" y="260350"/>
            <a:ext cx="8353425" cy="461963"/>
          </a:xfrm>
          <a:prstGeom prst="rect">
            <a:avLst/>
          </a:prstGeom>
          <a:noFill/>
          <a:ln w="9525">
            <a:noFill/>
            <a:miter lim="800000"/>
            <a:headEnd/>
            <a:tailEnd/>
          </a:ln>
        </p:spPr>
        <p:txBody>
          <a:bodyPr>
            <a:spAutoFit/>
          </a:bodyPr>
          <a:lstStyle/>
          <a:p>
            <a:pPr algn="ctr"/>
            <a:r>
              <a:rPr lang="it-IT" sz="2400" b="1">
                <a:latin typeface="Calibri" pitchFamily="34" charset="0"/>
                <a:cs typeface="Calibri" pitchFamily="34" charset="0"/>
              </a:rPr>
              <a:t>Methanol use as rbCOD source</a:t>
            </a:r>
            <a:r>
              <a:rPr lang="en-US" sz="2400" b="1">
                <a:latin typeface="Calibri" pitchFamily="34" charset="0"/>
                <a:cs typeface="Calibri" pitchFamily="34" charset="0"/>
              </a:rPr>
              <a:t> </a:t>
            </a:r>
            <a:endParaRPr lang="es-ES" sz="2400" b="1">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número de diapositiva"/>
          <p:cNvSpPr>
            <a:spLocks noGrp="1"/>
          </p:cNvSpPr>
          <p:nvPr>
            <p:ph type="sldNum" sz="quarter" idx="12"/>
          </p:nvPr>
        </p:nvSpPr>
        <p:spPr>
          <a:noFill/>
        </p:spPr>
        <p:txBody>
          <a:bodyPr/>
          <a:lstStyle/>
          <a:p>
            <a:fld id="{C28CBBC1-9E36-4B2B-9EFB-BE05B80DF8E2}" type="slidenum">
              <a:rPr lang="es-ES" smtClean="0"/>
              <a:pPr/>
              <a:t>41</a:t>
            </a:fld>
            <a:endParaRPr lang="es-ES" smtClean="0"/>
          </a:p>
        </p:txBody>
      </p:sp>
      <p:sp>
        <p:nvSpPr>
          <p:cNvPr id="3" name="3 CuadroTexto"/>
          <p:cNvSpPr txBox="1">
            <a:spLocks noChangeArrowheads="1"/>
          </p:cNvSpPr>
          <p:nvPr/>
        </p:nvSpPr>
        <p:spPr bwMode="auto">
          <a:xfrm>
            <a:off x="1187450" y="2133600"/>
            <a:ext cx="6746875" cy="1568450"/>
          </a:xfrm>
          <a:prstGeom prst="rect">
            <a:avLst/>
          </a:prstGeom>
          <a:solidFill>
            <a:srgbClr val="CCECFF"/>
          </a:solidFill>
          <a:ln w="9525">
            <a:solidFill>
              <a:srgbClr val="CCECFF"/>
            </a:solidFill>
            <a:miter lim="800000"/>
            <a:headEnd/>
            <a:tailEnd/>
          </a:ln>
        </p:spPr>
        <p:txBody>
          <a:bodyPr>
            <a:spAutoFit/>
          </a:bodyPr>
          <a:lstStyle/>
          <a:p>
            <a:pPr algn="ctr">
              <a:defRPr/>
            </a:pPr>
            <a:r>
              <a:rPr lang="es-ES_tradnl" sz="4800" b="1">
                <a:effectLst>
                  <a:outerShdw blurRad="38100" dist="38100" dir="2700000" algn="tl">
                    <a:srgbClr val="000000">
                      <a:alpha val="43137"/>
                    </a:srgbClr>
                  </a:outerShdw>
                </a:effectLst>
                <a:latin typeface="Calibri" pitchFamily="34" charset="0"/>
                <a:cs typeface="Calibri" pitchFamily="34" charset="0"/>
              </a:rPr>
              <a:t>Aeration system evaluation and follow-up</a:t>
            </a:r>
            <a:endParaRPr lang="es-ES_tradnl" sz="4800" b="1" dirty="0">
              <a:effectLst>
                <a:outerShdw blurRad="38100" dist="38100" dir="2700000" algn="tl">
                  <a:srgbClr val="000000">
                    <a:alpha val="43137"/>
                  </a:srgbClr>
                </a:outerShdw>
              </a:effectLst>
              <a:latin typeface="Calibri" pitchFamily="34" charset="0"/>
              <a:cs typeface="Calibri" pitchFamily="34" charset="0"/>
            </a:endParaRPr>
          </a:p>
        </p:txBody>
      </p:sp>
      <p:pic>
        <p:nvPicPr>
          <p:cNvPr id="40964" name="Picture 5"/>
          <p:cNvPicPr>
            <a:picLocks noChangeAspect="1" noChangeArrowheads="1"/>
          </p:cNvPicPr>
          <p:nvPr/>
        </p:nvPicPr>
        <p:blipFill>
          <a:blip r:embed="rId2" cstate="print"/>
          <a:srcRect/>
          <a:stretch>
            <a:fillRect/>
          </a:stretch>
        </p:blipFill>
        <p:spPr bwMode="auto">
          <a:xfrm>
            <a:off x="4140200" y="5876925"/>
            <a:ext cx="952500" cy="352425"/>
          </a:xfrm>
          <a:prstGeom prst="rect">
            <a:avLst/>
          </a:prstGeom>
          <a:noFill/>
          <a:ln w="9525" algn="ctr">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número de diapositiva"/>
          <p:cNvSpPr>
            <a:spLocks noGrp="1"/>
          </p:cNvSpPr>
          <p:nvPr>
            <p:ph type="sldNum" sz="quarter" idx="12"/>
          </p:nvPr>
        </p:nvSpPr>
        <p:spPr>
          <a:xfrm>
            <a:off x="6804248" y="6381750"/>
            <a:ext cx="2133600" cy="476250"/>
          </a:xfrm>
          <a:noFill/>
        </p:spPr>
        <p:txBody>
          <a:bodyPr/>
          <a:lstStyle/>
          <a:p>
            <a:fld id="{B6EA592A-369D-4594-90F2-DFBA295387AB}" type="slidenum">
              <a:rPr lang="es-ES" smtClean="0"/>
              <a:pPr/>
              <a:t>42</a:t>
            </a:fld>
            <a:endParaRPr lang="es-ES" smtClean="0"/>
          </a:p>
        </p:txBody>
      </p:sp>
      <p:sp>
        <p:nvSpPr>
          <p:cNvPr id="4099" name="2 CuadroTexto"/>
          <p:cNvSpPr txBox="1">
            <a:spLocks noChangeArrowheads="1"/>
          </p:cNvSpPr>
          <p:nvPr/>
        </p:nvSpPr>
        <p:spPr bwMode="auto">
          <a:xfrm>
            <a:off x="395288" y="115888"/>
            <a:ext cx="8424862" cy="446276"/>
          </a:xfrm>
          <a:prstGeom prst="rect">
            <a:avLst/>
          </a:prstGeom>
          <a:noFill/>
          <a:ln w="9525">
            <a:noFill/>
            <a:miter lim="800000"/>
            <a:headEnd/>
            <a:tailEnd/>
          </a:ln>
        </p:spPr>
        <p:txBody>
          <a:bodyPr>
            <a:spAutoFit/>
          </a:bodyPr>
          <a:lstStyle/>
          <a:p>
            <a:pPr algn="ctr"/>
            <a:r>
              <a:rPr lang="en-US" sz="2300" b="1" smtClean="0">
                <a:latin typeface="Calibri" pitchFamily="34" charset="0"/>
                <a:cs typeface="Calibri" pitchFamily="34" charset="0"/>
              </a:rPr>
              <a:t>Essential </a:t>
            </a:r>
            <a:r>
              <a:rPr lang="en-US" sz="2300" b="1">
                <a:latin typeface="Calibri" pitchFamily="34" charset="0"/>
                <a:cs typeface="Calibri" pitchFamily="34" charset="0"/>
              </a:rPr>
              <a:t>parameters </a:t>
            </a:r>
            <a:r>
              <a:rPr lang="en-US" sz="2300" b="1" smtClean="0">
                <a:latin typeface="Calibri" pitchFamily="34" charset="0"/>
                <a:cs typeface="Calibri" pitchFamily="34" charset="0"/>
              </a:rPr>
              <a:t>for </a:t>
            </a:r>
            <a:r>
              <a:rPr lang="en-US" sz="2300" b="1">
                <a:latin typeface="Calibri" pitchFamily="34" charset="0"/>
                <a:cs typeface="Calibri" pitchFamily="34" charset="0"/>
              </a:rPr>
              <a:t>evaluating </a:t>
            </a:r>
            <a:r>
              <a:rPr lang="en-US" sz="2300" b="1" smtClean="0">
                <a:latin typeface="Calibri" pitchFamily="34" charset="0"/>
                <a:cs typeface="Calibri" pitchFamily="34" charset="0"/>
              </a:rPr>
              <a:t> a </a:t>
            </a:r>
            <a:r>
              <a:rPr lang="en-US" sz="2300" b="1">
                <a:latin typeface="Calibri" pitchFamily="34" charset="0"/>
                <a:cs typeface="Calibri" pitchFamily="34" charset="0"/>
              </a:rPr>
              <a:t>diffused aeration system</a:t>
            </a:r>
            <a:endParaRPr lang="es-ES" sz="2300" b="1">
              <a:latin typeface="Calibri" pitchFamily="34" charset="0"/>
              <a:cs typeface="Calibri" pitchFamily="34" charset="0"/>
            </a:endParaRPr>
          </a:p>
        </p:txBody>
      </p:sp>
      <p:pic>
        <p:nvPicPr>
          <p:cNvPr id="4123" name="Picture 27"/>
          <p:cNvPicPr>
            <a:picLocks noChangeAspect="1" noChangeArrowheads="1"/>
          </p:cNvPicPr>
          <p:nvPr/>
        </p:nvPicPr>
        <p:blipFill>
          <a:blip r:embed="rId2" cstate="print"/>
          <a:srcRect/>
          <a:stretch>
            <a:fillRect/>
          </a:stretch>
        </p:blipFill>
        <p:spPr bwMode="auto">
          <a:xfrm>
            <a:off x="1475656" y="764704"/>
            <a:ext cx="6067425" cy="2533650"/>
          </a:xfrm>
          <a:prstGeom prst="rect">
            <a:avLst/>
          </a:prstGeom>
          <a:noFill/>
          <a:ln w="9525" cap="flat" cmpd="sng" algn="ctr">
            <a:noFill/>
            <a:prstDash val="solid"/>
            <a:miter lim="800000"/>
            <a:headEnd/>
            <a:tailEnd/>
          </a:ln>
        </p:spPr>
      </p:pic>
      <p:graphicFrame>
        <p:nvGraphicFramePr>
          <p:cNvPr id="6" name="5 Tabla"/>
          <p:cNvGraphicFramePr>
            <a:graphicFrameLocks noGrp="1"/>
          </p:cNvGraphicFramePr>
          <p:nvPr/>
        </p:nvGraphicFramePr>
        <p:xfrm>
          <a:off x="611560" y="3501008"/>
          <a:ext cx="8064896" cy="2926080"/>
        </p:xfrm>
        <a:graphic>
          <a:graphicData uri="http://schemas.openxmlformats.org/drawingml/2006/table">
            <a:tbl>
              <a:tblPr firstRow="1" bandRow="1">
                <a:tableStyleId>{5C22544A-7EE6-4342-B048-85BDC9FD1C3A}</a:tableStyleId>
              </a:tblPr>
              <a:tblGrid>
                <a:gridCol w="1512168"/>
                <a:gridCol w="6552728"/>
              </a:tblGrid>
              <a:tr h="289798">
                <a:tc>
                  <a:txBody>
                    <a:bodyPr/>
                    <a:lstStyle/>
                    <a:p>
                      <a:r>
                        <a:rPr lang="es-ES_tradnl" sz="1400" b="1" smtClean="0">
                          <a:solidFill>
                            <a:srgbClr val="002060"/>
                          </a:solidFill>
                          <a:latin typeface="Calibri" pitchFamily="34" charset="0"/>
                          <a:cs typeface="Calibri" pitchFamily="34" charset="0"/>
                        </a:rPr>
                        <a:t>bCOD</a:t>
                      </a:r>
                      <a:endParaRPr lang="es-ES_tradnl" sz="1400">
                        <a:solidFill>
                          <a:srgbClr val="002060"/>
                        </a:solidFill>
                      </a:endParaRPr>
                    </a:p>
                  </a:txBody>
                  <a:tcPr>
                    <a:noFill/>
                  </a:tcPr>
                </a:tc>
                <a:tc>
                  <a:txBody>
                    <a:bodyPr/>
                    <a:lstStyle/>
                    <a:p>
                      <a:r>
                        <a:rPr lang="es-ES_tradnl" sz="1200" b="0" smtClean="0">
                          <a:solidFill>
                            <a:schemeClr val="tx1"/>
                          </a:solidFill>
                          <a:latin typeface="Calibri" pitchFamily="34" charset="0"/>
                          <a:cs typeface="Calibri" pitchFamily="34" charset="0"/>
                        </a:rPr>
                        <a:t>Biodegradable COD</a:t>
                      </a:r>
                      <a:r>
                        <a:rPr lang="es-ES_tradnl" sz="1200" b="0" smtClean="0">
                          <a:solidFill>
                            <a:schemeClr val="tx1"/>
                          </a:solidFill>
                          <a:latin typeface="Calibri" pitchFamily="34" charset="0"/>
                          <a:cs typeface="Calibri" pitchFamily="34" charset="0"/>
                          <a:sym typeface="Wingdings" pitchFamily="2" charset="2"/>
                        </a:rPr>
                        <a:t> </a:t>
                      </a:r>
                      <a:r>
                        <a:rPr lang="es-ES_tradnl" sz="1200" b="0" smtClean="0">
                          <a:solidFill>
                            <a:schemeClr val="tx1"/>
                          </a:solidFill>
                          <a:latin typeface="Calibri" pitchFamily="34" charset="0"/>
                          <a:cs typeface="Calibri" pitchFamily="34" charset="0"/>
                        </a:rPr>
                        <a:t>(mg/L)  - Automatically</a:t>
                      </a:r>
                      <a:r>
                        <a:rPr lang="es-ES_tradnl" sz="1200" b="0" baseline="0" smtClean="0">
                          <a:solidFill>
                            <a:schemeClr val="tx1"/>
                          </a:solidFill>
                          <a:latin typeface="Calibri" pitchFamily="34" charset="0"/>
                          <a:cs typeface="Calibri" pitchFamily="34" charset="0"/>
                        </a:rPr>
                        <a:t> determined by BM respirometry -</a:t>
                      </a:r>
                      <a:endParaRPr lang="es-ES_tradnl" sz="1200" b="0">
                        <a:solidFill>
                          <a:schemeClr val="tx1"/>
                        </a:solidFill>
                      </a:endParaRPr>
                    </a:p>
                  </a:txBody>
                  <a:tcPr>
                    <a:noFill/>
                  </a:tcPr>
                </a:tc>
              </a:tr>
              <a:tr h="271264">
                <a:tc>
                  <a:txBody>
                    <a:bodyPr/>
                    <a:lstStyle/>
                    <a:p>
                      <a:r>
                        <a:rPr lang="es-ES_tradnl" sz="1400" b="1" smtClean="0">
                          <a:solidFill>
                            <a:srgbClr val="002060"/>
                          </a:solidFill>
                          <a:latin typeface="Calibri" pitchFamily="34" charset="0"/>
                          <a:cs typeface="Calibri" pitchFamily="34" charset="0"/>
                        </a:rPr>
                        <a:t>Process data</a:t>
                      </a:r>
                      <a:r>
                        <a:rPr lang="es-ES_tradnl" sz="1400" smtClean="0">
                          <a:solidFill>
                            <a:srgbClr val="002060"/>
                          </a:solidFill>
                          <a:latin typeface="Calibri" pitchFamily="34" charset="0"/>
                          <a:cs typeface="Calibri" pitchFamily="34" charset="0"/>
                        </a:rPr>
                        <a:t> </a:t>
                      </a:r>
                      <a:endParaRPr lang="es-ES_tradnl" sz="1400">
                        <a:solidFill>
                          <a:srgbClr val="002060"/>
                        </a:solidFill>
                        <a:latin typeface="Calibri" pitchFamily="34" charset="0"/>
                        <a:cs typeface="Calibri" pitchFamily="34" charset="0"/>
                      </a:endParaRPr>
                    </a:p>
                  </a:txBody>
                  <a:tcPr>
                    <a:noFill/>
                  </a:tcPr>
                </a:tc>
                <a:tc>
                  <a:txBody>
                    <a:bodyPr/>
                    <a:lstStyle/>
                    <a:p>
                      <a:r>
                        <a:rPr lang="es-ES_tradnl" sz="1200" smtClean="0">
                          <a:solidFill>
                            <a:schemeClr val="tx1"/>
                          </a:solidFill>
                          <a:latin typeface="Calibri" pitchFamily="34" charset="0"/>
                          <a:cs typeface="Calibri" pitchFamily="34" charset="0"/>
                        </a:rPr>
                        <a:t>Influent flow rate (m</a:t>
                      </a:r>
                      <a:r>
                        <a:rPr lang="es-ES_tradnl" sz="1200" baseline="30000" smtClean="0">
                          <a:solidFill>
                            <a:schemeClr val="tx1"/>
                          </a:solidFill>
                          <a:latin typeface="Calibri" pitchFamily="34" charset="0"/>
                          <a:cs typeface="Calibri" pitchFamily="34" charset="0"/>
                        </a:rPr>
                        <a:t>3</a:t>
                      </a:r>
                      <a:r>
                        <a:rPr lang="es-ES_tradnl" sz="1200" smtClean="0">
                          <a:solidFill>
                            <a:schemeClr val="tx1"/>
                          </a:solidFill>
                          <a:latin typeface="Calibri" pitchFamily="34" charset="0"/>
                          <a:cs typeface="Calibri" pitchFamily="34" charset="0"/>
                        </a:rPr>
                        <a:t>/d), NTK to be removed (mg N/L), Nitrate to be removed (mg NO</a:t>
                      </a:r>
                      <a:r>
                        <a:rPr lang="es-ES_tradnl" sz="1200" baseline="-20000" smtClean="0">
                          <a:solidFill>
                            <a:schemeClr val="tx1"/>
                          </a:solidFill>
                          <a:latin typeface="Calibri" pitchFamily="34" charset="0"/>
                          <a:cs typeface="Calibri" pitchFamily="34" charset="0"/>
                        </a:rPr>
                        <a:t>3</a:t>
                      </a:r>
                      <a:r>
                        <a:rPr lang="es-ES_tradnl" sz="1200" smtClean="0">
                          <a:solidFill>
                            <a:schemeClr val="tx1"/>
                          </a:solidFill>
                          <a:latin typeface="Calibri" pitchFamily="34" charset="0"/>
                          <a:cs typeface="Calibri" pitchFamily="34" charset="0"/>
                        </a:rPr>
                        <a:t>-N/L)</a:t>
                      </a:r>
                      <a:endParaRPr lang="es-ES_tradnl" sz="1200">
                        <a:solidFill>
                          <a:schemeClr val="tx1"/>
                        </a:solidFill>
                      </a:endParaRPr>
                    </a:p>
                  </a:txBody>
                  <a:tcPr>
                    <a:noFill/>
                  </a:tcPr>
                </a:tc>
              </a:tr>
              <a:tr h="289798">
                <a:tc>
                  <a:txBody>
                    <a:bodyPr/>
                    <a:lstStyle/>
                    <a:p>
                      <a:r>
                        <a:rPr lang="es-ES_tradnl" sz="1400" b="1" smtClean="0">
                          <a:solidFill>
                            <a:srgbClr val="002060"/>
                          </a:solidFill>
                          <a:latin typeface="Calibri" pitchFamily="34" charset="0"/>
                          <a:cs typeface="Calibri" pitchFamily="34" charset="0"/>
                        </a:rPr>
                        <a:t>AOR</a:t>
                      </a:r>
                      <a:endParaRPr lang="es-ES_tradnl" sz="1400">
                        <a:solidFill>
                          <a:srgbClr val="002060"/>
                        </a:solidFill>
                        <a:latin typeface="Calibri" pitchFamily="34" charset="0"/>
                        <a:cs typeface="Calibri" pitchFamily="34" charset="0"/>
                      </a:endParaRPr>
                    </a:p>
                  </a:txBody>
                  <a:tcPr>
                    <a:noFill/>
                  </a:tcPr>
                </a:tc>
                <a:tc>
                  <a:txBody>
                    <a:bodyPr/>
                    <a:lstStyle/>
                    <a:p>
                      <a:r>
                        <a:rPr lang="es-ES_tradnl" sz="1200" smtClean="0">
                          <a:solidFill>
                            <a:schemeClr val="tx1"/>
                          </a:solidFill>
                          <a:latin typeface="Calibri" pitchFamily="34" charset="0"/>
                          <a:cs typeface="Calibri" pitchFamily="34" charset="0"/>
                        </a:rPr>
                        <a:t>Actual oxygen requirement (kg O</a:t>
                      </a:r>
                      <a:r>
                        <a:rPr lang="es-ES_tradnl" sz="1200" baseline="-20000" smtClean="0">
                          <a:solidFill>
                            <a:schemeClr val="tx1"/>
                          </a:solidFill>
                          <a:latin typeface="Calibri" pitchFamily="34" charset="0"/>
                          <a:cs typeface="Calibri" pitchFamily="34" charset="0"/>
                        </a:rPr>
                        <a:t>2</a:t>
                      </a:r>
                      <a:r>
                        <a:rPr lang="es-ES_tradnl" sz="1200" smtClean="0">
                          <a:solidFill>
                            <a:schemeClr val="tx1"/>
                          </a:solidFill>
                          <a:latin typeface="Calibri" pitchFamily="34" charset="0"/>
                          <a:cs typeface="Calibri" pitchFamily="34" charset="0"/>
                        </a:rPr>
                        <a:t>/d) = Q*</a:t>
                      </a:r>
                      <a:r>
                        <a:rPr lang="es-ES_tradnl" sz="1200" b="1" smtClean="0">
                          <a:solidFill>
                            <a:schemeClr val="tx1"/>
                          </a:solidFill>
                          <a:latin typeface="Calibri" pitchFamily="34" charset="0"/>
                          <a:cs typeface="Calibri" pitchFamily="34" charset="0"/>
                        </a:rPr>
                        <a:t>bCOD</a:t>
                      </a:r>
                      <a:r>
                        <a:rPr lang="es-ES_tradnl" sz="1200" smtClean="0">
                          <a:solidFill>
                            <a:schemeClr val="tx1"/>
                          </a:solidFill>
                          <a:latin typeface="Calibri" pitchFamily="34" charset="0"/>
                          <a:cs typeface="Calibri" pitchFamily="34" charset="0"/>
                        </a:rPr>
                        <a:t> (1-Y</a:t>
                      </a:r>
                      <a:r>
                        <a:rPr lang="es-ES_tradnl" sz="1200" baseline="-20000" smtClean="0">
                          <a:solidFill>
                            <a:schemeClr val="tx1"/>
                          </a:solidFill>
                          <a:latin typeface="Calibri" pitchFamily="34" charset="0"/>
                          <a:cs typeface="Calibri" pitchFamily="34" charset="0"/>
                        </a:rPr>
                        <a:t>H</a:t>
                      </a:r>
                      <a:r>
                        <a:rPr lang="es-ES_tradnl" sz="1200" smtClean="0">
                          <a:solidFill>
                            <a:schemeClr val="tx1"/>
                          </a:solidFill>
                          <a:latin typeface="Calibri" pitchFamily="34" charset="0"/>
                          <a:cs typeface="Calibri" pitchFamily="34" charset="0"/>
                        </a:rPr>
                        <a:t>)/1000 + 4.57*Q*</a:t>
                      </a:r>
                      <a:r>
                        <a:rPr lang="es-ES_tradnl" sz="1200" b="1" smtClean="0">
                          <a:solidFill>
                            <a:schemeClr val="tx1"/>
                          </a:solidFill>
                          <a:latin typeface="Calibri" pitchFamily="34" charset="0"/>
                          <a:cs typeface="Calibri" pitchFamily="34" charset="0"/>
                        </a:rPr>
                        <a:t>TKN</a:t>
                      </a:r>
                      <a:r>
                        <a:rPr lang="es-ES_tradnl" sz="1200" smtClean="0">
                          <a:solidFill>
                            <a:schemeClr val="tx1"/>
                          </a:solidFill>
                          <a:latin typeface="Calibri" pitchFamily="34" charset="0"/>
                          <a:cs typeface="Calibri" pitchFamily="34" charset="0"/>
                        </a:rPr>
                        <a:t>/1000 – 2.28*Q*</a:t>
                      </a:r>
                      <a:r>
                        <a:rPr lang="es-ES_tradnl" sz="1200" b="1" smtClean="0">
                          <a:solidFill>
                            <a:schemeClr val="tx1"/>
                          </a:solidFill>
                          <a:latin typeface="Calibri" pitchFamily="34" charset="0"/>
                          <a:cs typeface="Calibri" pitchFamily="34" charset="0"/>
                        </a:rPr>
                        <a:t>NO</a:t>
                      </a:r>
                      <a:r>
                        <a:rPr lang="es-ES_tradnl" sz="1200" b="1" baseline="-20000" smtClean="0">
                          <a:solidFill>
                            <a:schemeClr val="tx1"/>
                          </a:solidFill>
                          <a:latin typeface="Calibri" pitchFamily="34" charset="0"/>
                          <a:cs typeface="Calibri" pitchFamily="34" charset="0"/>
                        </a:rPr>
                        <a:t>3</a:t>
                      </a:r>
                      <a:r>
                        <a:rPr lang="es-ES_tradnl" sz="1200" b="1" smtClean="0">
                          <a:solidFill>
                            <a:schemeClr val="tx1"/>
                          </a:solidFill>
                          <a:latin typeface="Calibri" pitchFamily="34" charset="0"/>
                          <a:cs typeface="Calibri" pitchFamily="34" charset="0"/>
                        </a:rPr>
                        <a:t>-N</a:t>
                      </a:r>
                      <a:endParaRPr lang="es-ES_tradnl" sz="1200">
                        <a:solidFill>
                          <a:schemeClr val="tx1"/>
                        </a:solidFill>
                      </a:endParaRPr>
                    </a:p>
                  </a:txBody>
                  <a:tcPr>
                    <a:noFill/>
                  </a:tcPr>
                </a:tc>
              </a:tr>
              <a:tr h="289798">
                <a:tc>
                  <a:txBody>
                    <a:bodyPr/>
                    <a:lstStyle/>
                    <a:p>
                      <a:r>
                        <a:rPr lang="es-ES_tradnl" sz="1400" b="1" smtClean="0">
                          <a:solidFill>
                            <a:srgbClr val="002060"/>
                          </a:solidFill>
                          <a:latin typeface="Calibri" pitchFamily="34" charset="0"/>
                          <a:cs typeface="Calibri" pitchFamily="34" charset="0"/>
                        </a:rPr>
                        <a:t>Q</a:t>
                      </a:r>
                      <a:r>
                        <a:rPr lang="es-ES_tradnl" sz="1400" b="1" baseline="-20000" smtClean="0">
                          <a:solidFill>
                            <a:srgbClr val="002060"/>
                          </a:solidFill>
                          <a:latin typeface="Calibri" pitchFamily="34" charset="0"/>
                          <a:cs typeface="Calibri" pitchFamily="34" charset="0"/>
                        </a:rPr>
                        <a:t>O2</a:t>
                      </a:r>
                      <a:endParaRPr lang="es-ES_tradnl" sz="1400">
                        <a:solidFill>
                          <a:srgbClr val="002060"/>
                        </a:solidFill>
                      </a:endParaRPr>
                    </a:p>
                  </a:txBody>
                  <a:tcPr>
                    <a:noFill/>
                  </a:tcPr>
                </a:tc>
                <a:tc>
                  <a:txBody>
                    <a:bodyPr/>
                    <a:lstStyle/>
                    <a:p>
                      <a:r>
                        <a:rPr lang="es-ES_tradnl" sz="1200" smtClean="0">
                          <a:solidFill>
                            <a:schemeClr val="tx1"/>
                          </a:solidFill>
                          <a:latin typeface="Calibri" pitchFamily="34" charset="0"/>
                          <a:cs typeface="Calibri" pitchFamily="34" charset="0"/>
                        </a:rPr>
                        <a:t>Oxygen flow rate supplied by the aeration system (kg O</a:t>
                      </a:r>
                      <a:r>
                        <a:rPr lang="es-ES_tradnl" sz="1200" baseline="-20000" smtClean="0">
                          <a:solidFill>
                            <a:schemeClr val="tx1"/>
                          </a:solidFill>
                          <a:latin typeface="Calibri" pitchFamily="34" charset="0"/>
                          <a:cs typeface="Calibri" pitchFamily="34" charset="0"/>
                        </a:rPr>
                        <a:t>2</a:t>
                      </a:r>
                      <a:r>
                        <a:rPr lang="es-ES_tradnl" sz="1200" smtClean="0">
                          <a:solidFill>
                            <a:schemeClr val="tx1"/>
                          </a:solidFill>
                          <a:latin typeface="Calibri" pitchFamily="34" charset="0"/>
                          <a:cs typeface="Calibri" pitchFamily="34" charset="0"/>
                        </a:rPr>
                        <a:t>/d) =</a:t>
                      </a:r>
                      <a:r>
                        <a:rPr lang="es-ES_tradnl" sz="1200" baseline="0" smtClean="0">
                          <a:solidFill>
                            <a:schemeClr val="tx1"/>
                          </a:solidFill>
                          <a:latin typeface="Calibri" pitchFamily="34" charset="0"/>
                          <a:cs typeface="Calibri" pitchFamily="34" charset="0"/>
                        </a:rPr>
                        <a:t> 6.84 * Q</a:t>
                      </a:r>
                      <a:r>
                        <a:rPr lang="es-ES_tradnl" sz="1200" baseline="-20000" smtClean="0">
                          <a:solidFill>
                            <a:schemeClr val="tx1"/>
                          </a:solidFill>
                          <a:latin typeface="Calibri" pitchFamily="34" charset="0"/>
                          <a:cs typeface="Calibri" pitchFamily="34" charset="0"/>
                        </a:rPr>
                        <a:t>air</a:t>
                      </a:r>
                      <a:r>
                        <a:rPr lang="es-ES_tradnl" sz="1200" baseline="0" smtClean="0">
                          <a:solidFill>
                            <a:schemeClr val="tx1"/>
                          </a:solidFill>
                          <a:latin typeface="Calibri" pitchFamily="34" charset="0"/>
                          <a:cs typeface="Calibri" pitchFamily="34" charset="0"/>
                        </a:rPr>
                        <a:t> (Nm</a:t>
                      </a:r>
                      <a:r>
                        <a:rPr lang="es-ES_tradnl" sz="1200" baseline="30000" smtClean="0">
                          <a:solidFill>
                            <a:schemeClr val="tx1"/>
                          </a:solidFill>
                          <a:latin typeface="Calibri" pitchFamily="34" charset="0"/>
                          <a:cs typeface="Calibri" pitchFamily="34" charset="0"/>
                        </a:rPr>
                        <a:t>3</a:t>
                      </a:r>
                      <a:r>
                        <a:rPr lang="es-ES_tradnl" sz="1200" baseline="0" smtClean="0">
                          <a:solidFill>
                            <a:schemeClr val="tx1"/>
                          </a:solidFill>
                          <a:latin typeface="Calibri" pitchFamily="34" charset="0"/>
                          <a:cs typeface="Calibri" pitchFamily="34" charset="0"/>
                        </a:rPr>
                        <a:t>/h)</a:t>
                      </a:r>
                      <a:endParaRPr lang="es-ES_tradnl" sz="1200">
                        <a:solidFill>
                          <a:schemeClr val="tx1"/>
                        </a:solidFill>
                      </a:endParaRPr>
                    </a:p>
                  </a:txBody>
                  <a:tcPr>
                    <a:noFill/>
                  </a:tcPr>
                </a:tc>
              </a:tr>
              <a:tr h="434698">
                <a:tc>
                  <a:txBody>
                    <a:bodyPr/>
                    <a:lstStyle/>
                    <a:p>
                      <a:r>
                        <a:rPr lang="es-ES_tradnl" sz="1400" b="1" smtClean="0">
                          <a:solidFill>
                            <a:srgbClr val="002060"/>
                          </a:solidFill>
                          <a:latin typeface="Calibri" pitchFamily="34" charset="0"/>
                          <a:cs typeface="Calibri" pitchFamily="34" charset="0"/>
                        </a:rPr>
                        <a:t>SOTE</a:t>
                      </a:r>
                      <a:endParaRPr lang="es-ES_tradnl" sz="1400">
                        <a:solidFill>
                          <a:srgbClr val="002060"/>
                        </a:solidFill>
                      </a:endParaRPr>
                    </a:p>
                  </a:txBody>
                  <a:tcPr>
                    <a:noFill/>
                  </a:tcPr>
                </a:tc>
                <a:tc>
                  <a:txBody>
                    <a:bodyPr/>
                    <a:lstStyle/>
                    <a:p>
                      <a:r>
                        <a:rPr lang="es-ES_tradnl" sz="1200" smtClean="0">
                          <a:solidFill>
                            <a:schemeClr val="tx1"/>
                          </a:solidFill>
                          <a:latin typeface="Calibri" pitchFamily="34" charset="0"/>
                          <a:cs typeface="Calibri" pitchFamily="34" charset="0"/>
                        </a:rPr>
                        <a:t>Standard oxygen transfer efficiency (%) - calculated from the curve provided by the manufacturer. </a:t>
                      </a:r>
                      <a:r>
                        <a:rPr lang="es-ES_tradnl" sz="1800" smtClean="0">
                          <a:solidFill>
                            <a:schemeClr val="tx1"/>
                          </a:solidFill>
                          <a:latin typeface="Calibri" pitchFamily="34" charset="0"/>
                          <a:cs typeface="Calibri" pitchFamily="34" charset="0"/>
                        </a:rPr>
                        <a:t/>
                      </a:r>
                      <a:br>
                        <a:rPr lang="es-ES_tradnl" sz="1800" smtClean="0">
                          <a:solidFill>
                            <a:schemeClr val="tx1"/>
                          </a:solidFill>
                          <a:latin typeface="Calibri" pitchFamily="34" charset="0"/>
                          <a:cs typeface="Calibri" pitchFamily="34" charset="0"/>
                        </a:rPr>
                      </a:br>
                      <a:r>
                        <a:rPr lang="es-ES_tradnl" sz="1200" smtClean="0">
                          <a:solidFill>
                            <a:schemeClr val="tx1"/>
                          </a:solidFill>
                          <a:latin typeface="Calibri" pitchFamily="34" charset="0"/>
                          <a:cs typeface="Calibri" pitchFamily="34" charset="0"/>
                        </a:rPr>
                        <a:t>Normally SOTE ≈ 6,5 * Diffusers depth (m)</a:t>
                      </a:r>
                      <a:endParaRPr lang="es-ES_tradnl" sz="1200">
                        <a:solidFill>
                          <a:schemeClr val="tx1"/>
                        </a:solidFill>
                      </a:endParaRPr>
                    </a:p>
                  </a:txBody>
                  <a:tcPr>
                    <a:noFill/>
                  </a:tcPr>
                </a:tc>
              </a:tr>
              <a:tr h="289798">
                <a:tc>
                  <a:txBody>
                    <a:bodyPr/>
                    <a:lstStyle/>
                    <a:p>
                      <a:r>
                        <a:rPr lang="es-ES_tradnl" sz="1400" b="1" smtClean="0">
                          <a:solidFill>
                            <a:srgbClr val="002060"/>
                          </a:solidFill>
                          <a:latin typeface="Calibri" pitchFamily="34" charset="0"/>
                          <a:cs typeface="Calibri" pitchFamily="34" charset="0"/>
                        </a:rPr>
                        <a:t>SOR</a:t>
                      </a:r>
                      <a:endParaRPr lang="es-ES_tradnl" sz="1400">
                        <a:solidFill>
                          <a:srgbClr val="002060"/>
                        </a:solidFill>
                      </a:endParaRPr>
                    </a:p>
                  </a:txBody>
                  <a:tcPr>
                    <a:noFill/>
                  </a:tcPr>
                </a:tc>
                <a:tc>
                  <a:txBody>
                    <a:bodyPr/>
                    <a:lstStyle/>
                    <a:p>
                      <a:r>
                        <a:rPr lang="es-ES_tradnl" sz="1200" smtClean="0">
                          <a:solidFill>
                            <a:schemeClr val="tx1"/>
                          </a:solidFill>
                          <a:latin typeface="Calibri" pitchFamily="34" charset="0"/>
                          <a:cs typeface="Calibri" pitchFamily="34" charset="0"/>
                        </a:rPr>
                        <a:t>Standard oxygen requirement (kg O</a:t>
                      </a:r>
                      <a:r>
                        <a:rPr lang="es-ES_tradnl" sz="1200" baseline="-20000" smtClean="0">
                          <a:solidFill>
                            <a:schemeClr val="tx1"/>
                          </a:solidFill>
                          <a:latin typeface="Calibri" pitchFamily="34" charset="0"/>
                          <a:cs typeface="Calibri" pitchFamily="34" charset="0"/>
                        </a:rPr>
                        <a:t>2</a:t>
                      </a:r>
                      <a:r>
                        <a:rPr lang="es-ES_tradnl" sz="1200" smtClean="0">
                          <a:solidFill>
                            <a:schemeClr val="tx1"/>
                          </a:solidFill>
                          <a:latin typeface="Calibri" pitchFamily="34" charset="0"/>
                          <a:cs typeface="Calibri" pitchFamily="34" charset="0"/>
                        </a:rPr>
                        <a:t>/d) = Q</a:t>
                      </a:r>
                      <a:r>
                        <a:rPr lang="es-ES_tradnl" sz="1200" baseline="-20000" smtClean="0">
                          <a:solidFill>
                            <a:schemeClr val="tx1"/>
                          </a:solidFill>
                          <a:latin typeface="Calibri" pitchFamily="34" charset="0"/>
                          <a:cs typeface="Calibri" pitchFamily="34" charset="0"/>
                        </a:rPr>
                        <a:t>O2</a:t>
                      </a:r>
                      <a:r>
                        <a:rPr lang="es-ES_tradnl" sz="1200" smtClean="0">
                          <a:solidFill>
                            <a:schemeClr val="tx1"/>
                          </a:solidFill>
                          <a:latin typeface="Calibri" pitchFamily="34" charset="0"/>
                          <a:cs typeface="Calibri" pitchFamily="34" charset="0"/>
                        </a:rPr>
                        <a:t> * SOTE</a:t>
                      </a:r>
                      <a:endParaRPr lang="es-ES_tradnl" sz="1200">
                        <a:solidFill>
                          <a:schemeClr val="tx1"/>
                        </a:solidFill>
                      </a:endParaRPr>
                    </a:p>
                  </a:txBody>
                  <a:tcPr>
                    <a:noFill/>
                  </a:tcPr>
                </a:tc>
              </a:tr>
              <a:tr h="289798">
                <a:tc>
                  <a:txBody>
                    <a:bodyPr/>
                    <a:lstStyle/>
                    <a:p>
                      <a:r>
                        <a:rPr lang="es-ES_tradnl" sz="1400" b="1" smtClean="0">
                          <a:solidFill>
                            <a:srgbClr val="002060"/>
                          </a:solidFill>
                          <a:latin typeface="Calibri" pitchFamily="34" charset="0"/>
                          <a:cs typeface="Calibri" pitchFamily="34" charset="0"/>
                        </a:rPr>
                        <a:t>OTE</a:t>
                      </a:r>
                      <a:r>
                        <a:rPr lang="es-ES_tradnl" sz="1400" b="1" baseline="-20000" smtClean="0">
                          <a:solidFill>
                            <a:srgbClr val="002060"/>
                          </a:solidFill>
                          <a:latin typeface="Calibri" pitchFamily="34" charset="0"/>
                          <a:cs typeface="Calibri" pitchFamily="34" charset="0"/>
                        </a:rPr>
                        <a:t>f</a:t>
                      </a:r>
                      <a:endParaRPr lang="es-ES_tradnl" sz="1400">
                        <a:solidFill>
                          <a:srgbClr val="002060"/>
                        </a:solidFill>
                      </a:endParaRPr>
                    </a:p>
                  </a:txBody>
                  <a:tcPr>
                    <a:noFill/>
                  </a:tcPr>
                </a:tc>
                <a:tc>
                  <a:txBody>
                    <a:bodyPr/>
                    <a:lstStyle/>
                    <a:p>
                      <a:r>
                        <a:rPr lang="es-ES_tradnl" sz="1200" smtClean="0">
                          <a:solidFill>
                            <a:schemeClr val="tx1"/>
                          </a:solidFill>
                          <a:latin typeface="Calibri" pitchFamily="34" charset="0"/>
                          <a:cs typeface="Calibri" pitchFamily="34" charset="0"/>
                        </a:rPr>
                        <a:t>Oxygen transfer efficiency in the process (%) = 100 * AOR / Q</a:t>
                      </a:r>
                      <a:r>
                        <a:rPr lang="es-ES_tradnl" sz="1200" baseline="-20000" smtClean="0">
                          <a:solidFill>
                            <a:schemeClr val="tx1"/>
                          </a:solidFill>
                          <a:latin typeface="Calibri" pitchFamily="34" charset="0"/>
                          <a:cs typeface="Calibri" pitchFamily="34" charset="0"/>
                        </a:rPr>
                        <a:t>O2</a:t>
                      </a:r>
                      <a:endParaRPr lang="es-ES_tradnl" sz="1200">
                        <a:solidFill>
                          <a:schemeClr val="tx1"/>
                        </a:solidFill>
                      </a:endParaRPr>
                    </a:p>
                  </a:txBody>
                  <a:tcPr>
                    <a:noFill/>
                  </a:tcPr>
                </a:tc>
              </a:tr>
              <a:tr h="608577">
                <a:tc>
                  <a:txBody>
                    <a:bodyPr/>
                    <a:lstStyle/>
                    <a:p>
                      <a:r>
                        <a:rPr lang="es-ES" sz="1400" b="1" smtClean="0">
                          <a:solidFill>
                            <a:srgbClr val="002060"/>
                          </a:solidFill>
                          <a:latin typeface="Calibri" pitchFamily="34" charset="0"/>
                          <a:cs typeface="Calibri" pitchFamily="34" charset="0"/>
                        </a:rPr>
                        <a:t>AOR/SOR</a:t>
                      </a:r>
                      <a:endParaRPr lang="es-ES_tradnl" sz="1400" b="1">
                        <a:solidFill>
                          <a:srgbClr val="002060"/>
                        </a:solidFill>
                        <a:latin typeface="Calibri" pitchFamily="34" charset="0"/>
                        <a:cs typeface="Calibri" pitchFamily="34" charset="0"/>
                      </a:endParaRPr>
                    </a:p>
                  </a:txBody>
                  <a:tcPr>
                    <a:noFill/>
                  </a:tcPr>
                </a:tc>
                <a:tc>
                  <a:txBody>
                    <a:bodyPr/>
                    <a:lstStyle/>
                    <a:p>
                      <a:r>
                        <a:rPr lang="es-ES" sz="1200" smtClean="0">
                          <a:solidFill>
                            <a:schemeClr val="tx1"/>
                          </a:solidFill>
                          <a:latin typeface="Calibri" pitchFamily="34" charset="0"/>
                          <a:cs typeface="Calibri" pitchFamily="34" charset="0"/>
                        </a:rPr>
                        <a:t>Ratio for evaluation and follow up</a:t>
                      </a:r>
                    </a:p>
                    <a:p>
                      <a:r>
                        <a:rPr lang="es-ES" sz="1200" smtClean="0">
                          <a:solidFill>
                            <a:schemeClr val="tx1"/>
                          </a:solidFill>
                          <a:latin typeface="Calibri" pitchFamily="34" charset="0"/>
                          <a:cs typeface="Calibri" pitchFamily="34" charset="0"/>
                        </a:rPr>
                        <a:t>AOR/SOR reference for clean fine</a:t>
                      </a:r>
                      <a:r>
                        <a:rPr lang="es-ES" sz="1200" baseline="0" smtClean="0">
                          <a:solidFill>
                            <a:schemeClr val="tx1"/>
                          </a:solidFill>
                          <a:latin typeface="Calibri" pitchFamily="34" charset="0"/>
                          <a:cs typeface="Calibri" pitchFamily="34" charset="0"/>
                        </a:rPr>
                        <a:t> bubble systems = 0.33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smtClean="0">
                          <a:solidFill>
                            <a:schemeClr val="tx1"/>
                          </a:solidFill>
                          <a:latin typeface="Calibri" pitchFamily="34" charset="0"/>
                          <a:cs typeface="Calibri" pitchFamily="34" charset="0"/>
                        </a:rPr>
                        <a:t>AOR/SOR reference for clean coarse</a:t>
                      </a:r>
                      <a:r>
                        <a:rPr lang="es-ES" sz="1200" baseline="0" smtClean="0">
                          <a:solidFill>
                            <a:schemeClr val="tx1"/>
                          </a:solidFill>
                          <a:latin typeface="Calibri" pitchFamily="34" charset="0"/>
                          <a:cs typeface="Calibri" pitchFamily="34" charset="0"/>
                        </a:rPr>
                        <a:t> bubble systems = 0.5 </a:t>
                      </a:r>
                    </a:p>
                  </a:txBody>
                  <a:tcPr>
                    <a:noFill/>
                  </a:tcPr>
                </a:tc>
              </a:tr>
            </a:tbl>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Marcador de número de diapositiva"/>
          <p:cNvSpPr>
            <a:spLocks noGrp="1"/>
          </p:cNvSpPr>
          <p:nvPr>
            <p:ph type="sldNum" sz="quarter" idx="12"/>
          </p:nvPr>
        </p:nvSpPr>
        <p:spPr>
          <a:noFill/>
        </p:spPr>
        <p:txBody>
          <a:bodyPr/>
          <a:lstStyle/>
          <a:p>
            <a:fld id="{65DA16DF-A970-4990-BF75-3E113614A2FB}" type="slidenum">
              <a:rPr lang="es-ES" smtClean="0"/>
              <a:pPr/>
              <a:t>43</a:t>
            </a:fld>
            <a:endParaRPr lang="es-ES" smtClean="0"/>
          </a:p>
        </p:txBody>
      </p:sp>
      <p:sp>
        <p:nvSpPr>
          <p:cNvPr id="43011" name="3 Marcador de contenido"/>
          <p:cNvSpPr>
            <a:spLocks noGrp="1"/>
          </p:cNvSpPr>
          <p:nvPr>
            <p:ph/>
          </p:nvPr>
        </p:nvSpPr>
        <p:spPr>
          <a:xfrm>
            <a:off x="468313" y="2276475"/>
            <a:ext cx="8229600" cy="1785938"/>
          </a:xfrm>
        </p:spPr>
        <p:txBody>
          <a:bodyPr/>
          <a:lstStyle/>
          <a:p>
            <a:pPr algn="ctr">
              <a:buFontTx/>
              <a:buNone/>
            </a:pPr>
            <a:r>
              <a:rPr lang="es-ES" sz="1800" b="1" smtClean="0">
                <a:latin typeface="Calibri" pitchFamily="34" charset="0"/>
              </a:rPr>
              <a:t>SURCIS, S.L.</a:t>
            </a:r>
          </a:p>
          <a:p>
            <a:pPr algn="ctr">
              <a:buFontTx/>
              <a:buNone/>
            </a:pPr>
            <a:r>
              <a:rPr lang="es-ES" sz="1800" smtClean="0">
                <a:latin typeface="Calibri" pitchFamily="34" charset="0"/>
              </a:rPr>
              <a:t>Teléfono</a:t>
            </a:r>
            <a:r>
              <a:rPr lang="fr-FR" sz="1800" smtClean="0">
                <a:latin typeface="Calibri" pitchFamily="34" charset="0"/>
              </a:rPr>
              <a:t>: 932 194 595 / 652 803 255</a:t>
            </a:r>
            <a:endParaRPr lang="es-ES" sz="1800" smtClean="0">
              <a:latin typeface="Calibri" pitchFamily="34" charset="0"/>
            </a:endParaRPr>
          </a:p>
          <a:p>
            <a:pPr algn="ctr">
              <a:buFontTx/>
              <a:buNone/>
            </a:pPr>
            <a:r>
              <a:rPr lang="fr-FR" sz="1800" smtClean="0">
                <a:solidFill>
                  <a:srgbClr val="002060"/>
                </a:solidFill>
                <a:latin typeface="Calibri" pitchFamily="34" charset="0"/>
              </a:rPr>
              <a:t>E-mail:</a:t>
            </a:r>
            <a:r>
              <a:rPr lang="fr-FR" sz="1800" smtClean="0">
                <a:latin typeface="Calibri" pitchFamily="34" charset="0"/>
              </a:rPr>
              <a:t> </a:t>
            </a:r>
            <a:r>
              <a:rPr lang="fr-FR" sz="1800" u="sng" smtClean="0">
                <a:latin typeface="Calibri" pitchFamily="34" charset="0"/>
                <a:hlinkClick r:id="rId2"/>
              </a:rPr>
              <a:t>surcis@surcis.com</a:t>
            </a:r>
            <a:r>
              <a:rPr lang="fr-FR" sz="1800" u="sng" smtClean="0">
                <a:latin typeface="Calibri" pitchFamily="34" charset="0"/>
              </a:rPr>
              <a:t> / </a:t>
            </a:r>
            <a:r>
              <a:rPr lang="fr-FR" sz="1800" u="sng" smtClean="0">
                <a:latin typeface="Calibri" pitchFamily="34" charset="0"/>
                <a:hlinkClick r:id="rId3"/>
              </a:rPr>
              <a:t>eserrano@surcis.com</a:t>
            </a:r>
            <a:endParaRPr lang="es-ES" sz="1800" smtClean="0">
              <a:latin typeface="Calibri" pitchFamily="34" charset="0"/>
            </a:endParaRPr>
          </a:p>
          <a:p>
            <a:pPr algn="ctr">
              <a:buFontTx/>
              <a:buNone/>
            </a:pPr>
            <a:r>
              <a:rPr lang="fr-FR" sz="1800" smtClean="0">
                <a:solidFill>
                  <a:srgbClr val="002060"/>
                </a:solidFill>
                <a:latin typeface="Calibri" pitchFamily="34" charset="0"/>
              </a:rPr>
              <a:t>Internet:</a:t>
            </a:r>
            <a:r>
              <a:rPr lang="fr-FR" sz="1800" smtClean="0">
                <a:latin typeface="Calibri" pitchFamily="34" charset="0"/>
              </a:rPr>
              <a:t> </a:t>
            </a:r>
            <a:r>
              <a:rPr lang="fr-FR" sz="1800" u="sng" smtClean="0">
                <a:latin typeface="Calibri" pitchFamily="34" charset="0"/>
                <a:hlinkClick r:id="rId4"/>
              </a:rPr>
              <a:t>www.surcis.com</a:t>
            </a:r>
            <a:endParaRPr lang="es-ES" sz="180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número de diapositiva"/>
          <p:cNvSpPr>
            <a:spLocks noGrp="1"/>
          </p:cNvSpPr>
          <p:nvPr>
            <p:ph type="sldNum" sz="quarter" idx="12"/>
          </p:nvPr>
        </p:nvSpPr>
        <p:spPr>
          <a:xfrm>
            <a:off x="6804025" y="6381750"/>
            <a:ext cx="2133600" cy="476250"/>
          </a:xfrm>
          <a:noFill/>
        </p:spPr>
        <p:txBody>
          <a:bodyPr/>
          <a:lstStyle/>
          <a:p>
            <a:fld id="{1411CCD8-BBCA-4679-91CA-8B6B7E6F0A97}" type="slidenum">
              <a:rPr lang="es-ES" smtClean="0"/>
              <a:pPr/>
              <a:t>5</a:t>
            </a:fld>
            <a:endParaRPr lang="es-ES" smtClean="0"/>
          </a:p>
        </p:txBody>
      </p:sp>
      <p:sp>
        <p:nvSpPr>
          <p:cNvPr id="6147" name="Rectangle 1"/>
          <p:cNvSpPr>
            <a:spLocks noChangeArrowheads="1"/>
          </p:cNvSpPr>
          <p:nvPr/>
        </p:nvSpPr>
        <p:spPr bwMode="auto">
          <a:xfrm>
            <a:off x="468313" y="620713"/>
            <a:ext cx="8280400" cy="5164137"/>
          </a:xfrm>
          <a:prstGeom prst="rect">
            <a:avLst/>
          </a:prstGeom>
          <a:solidFill>
            <a:srgbClr val="FFFFFF"/>
          </a:solidFill>
          <a:ln w="9525" algn="ctr">
            <a:noFill/>
            <a:miter lim="800000"/>
            <a:headEnd/>
            <a:tailEnd/>
          </a:ln>
        </p:spPr>
        <p:txBody>
          <a:bodyPr anchor="ctr">
            <a:spAutoFit/>
          </a:bodyPr>
          <a:lstStyle/>
          <a:p>
            <a:pPr algn="just" eaLnBrk="0" hangingPunct="0">
              <a:buClrTx/>
              <a:buSzPct val="100000"/>
              <a:buFont typeface="Arial" charset="0"/>
              <a:buChar char="•"/>
            </a:pPr>
            <a:r>
              <a:rPr lang="en-GB" b="1">
                <a:solidFill>
                  <a:srgbClr val="002060"/>
                </a:solidFill>
                <a:latin typeface="Calibri" pitchFamily="34" charset="0"/>
                <a:ea typeface="Dotum" pitchFamily="34" charset="-127"/>
              </a:rPr>
              <a:t>  Oxygen requirement and energy optimization</a:t>
            </a:r>
          </a:p>
          <a:p>
            <a:pPr algn="just" eaLnBrk="0" hangingPunct="0">
              <a:buFont typeface="Arial" charset="0"/>
              <a:buChar char="•"/>
            </a:pPr>
            <a:endParaRPr lang="es-ES" sz="800"/>
          </a:p>
          <a:p>
            <a:pPr algn="just" eaLnBrk="0" hangingPunct="0">
              <a:spcBef>
                <a:spcPct val="0"/>
              </a:spcBef>
              <a:buClrTx/>
              <a:buSzTx/>
              <a:buFont typeface="Arial" charset="0"/>
              <a:buChar char="•"/>
            </a:pPr>
            <a:r>
              <a:rPr lang="en-GB" b="1">
                <a:solidFill>
                  <a:srgbClr val="002060"/>
                </a:solidFill>
                <a:latin typeface="Calibri" pitchFamily="34" charset="0"/>
                <a:ea typeface="Dotum" pitchFamily="34" charset="-127"/>
              </a:rPr>
              <a:t>  Bioaugmentation control and tracking</a:t>
            </a:r>
          </a:p>
          <a:p>
            <a:pPr algn="just" eaLnBrk="0" hangingPunct="0">
              <a:spcBef>
                <a:spcPct val="0"/>
              </a:spcBef>
              <a:buClrTx/>
              <a:buSzTx/>
            </a:pPr>
            <a:endParaRPr lang="es-ES" sz="800"/>
          </a:p>
          <a:p>
            <a:pPr algn="just" eaLnBrk="0" hangingPunct="0">
              <a:spcBef>
                <a:spcPct val="0"/>
              </a:spcBef>
              <a:buClrTx/>
              <a:buSzTx/>
              <a:buFont typeface="Arial" charset="0"/>
              <a:buChar char="•"/>
            </a:pPr>
            <a:r>
              <a:rPr lang="en-US" b="1">
                <a:solidFill>
                  <a:srgbClr val="002060"/>
                </a:solidFill>
                <a:latin typeface="Calibri" pitchFamily="34" charset="0"/>
                <a:ea typeface="Dotum" pitchFamily="34" charset="-127"/>
              </a:rPr>
              <a:t>  COD fractions: Automatic rbCOD, bCOD, Calculation of nbCOD and sbCOD </a:t>
            </a:r>
          </a:p>
          <a:p>
            <a:pPr algn="just" eaLnBrk="0" hangingPunct="0">
              <a:spcBef>
                <a:spcPct val="0"/>
              </a:spcBef>
              <a:buClrTx/>
              <a:buSzTx/>
              <a:buFont typeface="Arial" charset="0"/>
              <a:buChar char="•"/>
            </a:pPr>
            <a:endParaRPr lang="es-ES" sz="800"/>
          </a:p>
          <a:p>
            <a:pPr algn="just" eaLnBrk="0" hangingPunct="0">
              <a:spcBef>
                <a:spcPct val="0"/>
              </a:spcBef>
              <a:buClrTx/>
              <a:buSzTx/>
              <a:buFont typeface="Arial" charset="0"/>
              <a:buChar char="•"/>
            </a:pPr>
            <a:r>
              <a:rPr lang="en-GB" b="1">
                <a:solidFill>
                  <a:srgbClr val="002060"/>
                </a:solidFill>
                <a:latin typeface="Calibri" pitchFamily="34" charset="0"/>
                <a:ea typeface="Dotum" pitchFamily="34" charset="-127"/>
              </a:rPr>
              <a:t>  BOD5 estimation</a:t>
            </a:r>
          </a:p>
          <a:p>
            <a:pPr algn="just" eaLnBrk="0" hangingPunct="0">
              <a:spcBef>
                <a:spcPct val="0"/>
              </a:spcBef>
              <a:buClrTx/>
              <a:buSzTx/>
            </a:pPr>
            <a:endParaRPr lang="es-ES" sz="800"/>
          </a:p>
          <a:p>
            <a:pPr algn="just" eaLnBrk="0" hangingPunct="0">
              <a:spcBef>
                <a:spcPct val="0"/>
              </a:spcBef>
              <a:buClrTx/>
              <a:buSzTx/>
              <a:buFont typeface="Arial" charset="0"/>
              <a:buChar char="•"/>
            </a:pPr>
            <a:r>
              <a:rPr lang="en-GB" b="1">
                <a:solidFill>
                  <a:srgbClr val="002060"/>
                </a:solidFill>
                <a:latin typeface="Calibri" pitchFamily="34" charset="0"/>
                <a:ea typeface="Dotum" pitchFamily="34" charset="-127"/>
              </a:rPr>
              <a:t>  Analysis of the Influence of different conditions (pH, Temp., Oxygen, ...) in the process </a:t>
            </a:r>
          </a:p>
          <a:p>
            <a:pPr algn="just" eaLnBrk="0" hangingPunct="0">
              <a:spcBef>
                <a:spcPct val="0"/>
              </a:spcBef>
              <a:buClrTx/>
              <a:buSzTx/>
            </a:pPr>
            <a:endParaRPr lang="es-ES" sz="800"/>
          </a:p>
          <a:p>
            <a:pPr algn="just" eaLnBrk="0" hangingPunct="0">
              <a:spcBef>
                <a:spcPct val="0"/>
              </a:spcBef>
              <a:buClrTx/>
              <a:buSzTx/>
              <a:buFont typeface="Arial" charset="0"/>
              <a:buChar char="•"/>
            </a:pPr>
            <a:r>
              <a:rPr lang="en-GB" b="1">
                <a:solidFill>
                  <a:srgbClr val="002060"/>
                </a:solidFill>
                <a:latin typeface="Calibri" pitchFamily="34" charset="0"/>
                <a:ea typeface="Dotum" pitchFamily="34" charset="-127"/>
              </a:rPr>
              <a:t>  Operative parameter optimization: SRT, F/M</a:t>
            </a:r>
            <a:endParaRPr lang="en-GB" sz="800" b="1">
              <a:solidFill>
                <a:srgbClr val="002060"/>
              </a:solidFill>
              <a:latin typeface="Calibri" pitchFamily="34" charset="0"/>
              <a:ea typeface="Dotum" pitchFamily="34" charset="-127"/>
            </a:endParaRPr>
          </a:p>
          <a:p>
            <a:pPr algn="just" eaLnBrk="0" hangingPunct="0">
              <a:spcBef>
                <a:spcPct val="0"/>
              </a:spcBef>
              <a:buClrTx/>
              <a:buSzTx/>
            </a:pPr>
            <a:endParaRPr lang="es-ES" sz="800"/>
          </a:p>
          <a:p>
            <a:pPr algn="just" eaLnBrk="0" hangingPunct="0">
              <a:spcBef>
                <a:spcPct val="0"/>
              </a:spcBef>
              <a:buClrTx/>
              <a:buSzTx/>
              <a:buFont typeface="Arial" charset="0"/>
              <a:buChar char="•"/>
            </a:pPr>
            <a:r>
              <a:rPr lang="en-GB" b="1">
                <a:solidFill>
                  <a:srgbClr val="002060"/>
                </a:solidFill>
                <a:latin typeface="Calibri" pitchFamily="34" charset="0"/>
                <a:ea typeface="Dotum" pitchFamily="34" charset="-127"/>
              </a:rPr>
              <a:t>  Nitrification rate – Nitrification capacity</a:t>
            </a:r>
          </a:p>
          <a:p>
            <a:pPr algn="just" eaLnBrk="0" hangingPunct="0">
              <a:spcBef>
                <a:spcPct val="0"/>
              </a:spcBef>
              <a:buClrTx/>
              <a:buSzTx/>
              <a:buFont typeface="Arial" charset="0"/>
              <a:buChar char="•"/>
            </a:pPr>
            <a:endParaRPr lang="es-ES" sz="800"/>
          </a:p>
          <a:p>
            <a:pPr algn="just" eaLnBrk="0" hangingPunct="0">
              <a:spcBef>
                <a:spcPct val="0"/>
              </a:spcBef>
              <a:buClrTx/>
              <a:buSzTx/>
              <a:buFont typeface="Arial" charset="0"/>
              <a:buChar char="•"/>
            </a:pPr>
            <a:r>
              <a:rPr lang="en-GB" b="1">
                <a:solidFill>
                  <a:srgbClr val="002060"/>
                </a:solidFill>
                <a:latin typeface="Calibri" pitchFamily="34" charset="0"/>
                <a:ea typeface="Dotum" pitchFamily="34" charset="-127"/>
              </a:rPr>
              <a:t>  Denitrification </a:t>
            </a:r>
            <a:r>
              <a:rPr lang="en-GB" b="1" smtClean="0">
                <a:solidFill>
                  <a:srgbClr val="002060"/>
                </a:solidFill>
                <a:latin typeface="Calibri" pitchFamily="34" charset="0"/>
                <a:ea typeface="Dotum" pitchFamily="34" charset="-127"/>
              </a:rPr>
              <a:t>rate </a:t>
            </a:r>
            <a:r>
              <a:rPr lang="en-GB" b="1">
                <a:solidFill>
                  <a:srgbClr val="002060"/>
                </a:solidFill>
                <a:latin typeface="Calibri" pitchFamily="34" charset="0"/>
                <a:ea typeface="Dotum" pitchFamily="34" charset="-127"/>
              </a:rPr>
              <a:t>-  </a:t>
            </a:r>
            <a:r>
              <a:rPr lang="en-GB" b="1" smtClean="0">
                <a:solidFill>
                  <a:srgbClr val="002060"/>
                </a:solidFill>
                <a:latin typeface="Calibri" pitchFamily="34" charset="0"/>
                <a:ea typeface="Dotum" pitchFamily="34" charset="-127"/>
              </a:rPr>
              <a:t>soluble bCOD </a:t>
            </a:r>
            <a:r>
              <a:rPr lang="en-GB" b="1">
                <a:solidFill>
                  <a:srgbClr val="002060"/>
                </a:solidFill>
                <a:latin typeface="Calibri" pitchFamily="34" charset="0"/>
                <a:ea typeface="Dotum" pitchFamily="34" charset="-127"/>
              </a:rPr>
              <a:t>necessary for denitrification</a:t>
            </a:r>
          </a:p>
          <a:p>
            <a:pPr algn="just" eaLnBrk="0" hangingPunct="0">
              <a:spcBef>
                <a:spcPct val="0"/>
              </a:spcBef>
              <a:buClrTx/>
              <a:buSzTx/>
            </a:pPr>
            <a:endParaRPr lang="es-ES" sz="800"/>
          </a:p>
          <a:p>
            <a:pPr algn="just" eaLnBrk="0" hangingPunct="0">
              <a:spcBef>
                <a:spcPct val="0"/>
              </a:spcBef>
              <a:buClrTx/>
              <a:buSzTx/>
              <a:buFont typeface="Arial" charset="0"/>
              <a:buChar char="•"/>
            </a:pPr>
            <a:r>
              <a:rPr lang="en-GB" b="1">
                <a:solidFill>
                  <a:srgbClr val="002060"/>
                </a:solidFill>
                <a:latin typeface="Calibri" pitchFamily="34" charset="0"/>
                <a:ea typeface="Dotum" pitchFamily="34" charset="-127"/>
              </a:rPr>
              <a:t>  Anoxic - Anaerobic process (in BM-Advance Pro)</a:t>
            </a:r>
          </a:p>
          <a:p>
            <a:pPr algn="just" eaLnBrk="0" hangingPunct="0">
              <a:spcBef>
                <a:spcPct val="0"/>
              </a:spcBef>
              <a:buClrTx/>
              <a:buSzTx/>
            </a:pPr>
            <a:endParaRPr lang="es-ES" sz="800"/>
          </a:p>
          <a:p>
            <a:pPr algn="just" eaLnBrk="0" hangingPunct="0">
              <a:spcBef>
                <a:spcPct val="0"/>
              </a:spcBef>
              <a:buClrTx/>
              <a:buSzTx/>
              <a:buFont typeface="Arial" charset="0"/>
              <a:buChar char="•"/>
            </a:pPr>
            <a:r>
              <a:rPr lang="en-GB" b="1">
                <a:solidFill>
                  <a:srgbClr val="002060"/>
                </a:solidFill>
                <a:latin typeface="Calibri" pitchFamily="34" charset="0"/>
                <a:ea typeface="Dotum" pitchFamily="34" charset="-127"/>
              </a:rPr>
              <a:t>  Global Toxicity referred to one specific biomass</a:t>
            </a:r>
          </a:p>
          <a:p>
            <a:pPr algn="just" eaLnBrk="0" hangingPunct="0">
              <a:spcBef>
                <a:spcPct val="0"/>
              </a:spcBef>
              <a:buClrTx/>
              <a:buSzTx/>
            </a:pPr>
            <a:endParaRPr lang="en-GB" sz="800" b="1">
              <a:solidFill>
                <a:srgbClr val="002060"/>
              </a:solidFill>
              <a:latin typeface="Calibri" pitchFamily="34" charset="0"/>
              <a:ea typeface="Dotum" pitchFamily="34" charset="-127"/>
            </a:endParaRPr>
          </a:p>
          <a:p>
            <a:pPr algn="just" eaLnBrk="0" hangingPunct="0">
              <a:spcBef>
                <a:spcPct val="0"/>
              </a:spcBef>
              <a:buClrTx/>
              <a:buSzTx/>
              <a:buFont typeface="Arial" charset="0"/>
              <a:buChar char="•"/>
            </a:pPr>
            <a:r>
              <a:rPr lang="en-GB" b="1">
                <a:solidFill>
                  <a:srgbClr val="002060"/>
                </a:solidFill>
                <a:latin typeface="Calibri" pitchFamily="34" charset="0"/>
                <a:ea typeface="Dotum" pitchFamily="34" charset="-127"/>
              </a:rPr>
              <a:t>  Specific Toxicity to nitrification</a:t>
            </a:r>
          </a:p>
          <a:p>
            <a:pPr algn="just" eaLnBrk="0" hangingPunct="0">
              <a:spcBef>
                <a:spcPct val="0"/>
              </a:spcBef>
              <a:buClrTx/>
              <a:buSzTx/>
            </a:pPr>
            <a:endParaRPr lang="es-ES" sz="800"/>
          </a:p>
          <a:p>
            <a:pPr algn="just" eaLnBrk="0" hangingPunct="0">
              <a:spcBef>
                <a:spcPct val="0"/>
              </a:spcBef>
              <a:buClrTx/>
              <a:buSzTx/>
              <a:buFont typeface="Arial" charset="0"/>
              <a:buChar char="•"/>
            </a:pPr>
            <a:r>
              <a:rPr lang="en-US" b="1">
                <a:solidFill>
                  <a:srgbClr val="002060"/>
                </a:solidFill>
                <a:latin typeface="Calibri" pitchFamily="34" charset="0"/>
                <a:cs typeface="Times New Roman" pitchFamily="18" charset="0"/>
              </a:rPr>
              <a:t>  Kinetic parameters</a:t>
            </a:r>
          </a:p>
          <a:p>
            <a:pPr algn="just" eaLnBrk="0" hangingPunct="0">
              <a:spcBef>
                <a:spcPct val="0"/>
              </a:spcBef>
              <a:buClrTx/>
              <a:buSzTx/>
            </a:pPr>
            <a:endParaRPr lang="es-ES" sz="800"/>
          </a:p>
          <a:p>
            <a:pPr algn="just" eaLnBrk="0" hangingPunct="0">
              <a:spcBef>
                <a:spcPct val="0"/>
              </a:spcBef>
              <a:buClrTx/>
              <a:buSzTx/>
              <a:buFont typeface="Arial" charset="0"/>
              <a:buChar char="•"/>
            </a:pPr>
            <a:r>
              <a:rPr lang="en-GB" b="1">
                <a:solidFill>
                  <a:srgbClr val="7030A0"/>
                </a:solidFill>
                <a:latin typeface="Calibri" pitchFamily="34" charset="0"/>
                <a:cs typeface="Times New Roman" pitchFamily="18" charset="0"/>
              </a:rPr>
              <a:t>  S</a:t>
            </a:r>
            <a:r>
              <a:rPr lang="en-GB" b="1">
                <a:solidFill>
                  <a:srgbClr val="002060"/>
                </a:solidFill>
                <a:latin typeface="Calibri" pitchFamily="34" charset="0"/>
                <a:cs typeface="Times New Roman" pitchFamily="18" charset="0"/>
              </a:rPr>
              <a:t>upport for simulation programs</a:t>
            </a:r>
            <a:r>
              <a:rPr lang="en-GB" b="1">
                <a:solidFill>
                  <a:srgbClr val="7030A0"/>
                </a:solidFill>
                <a:latin typeface="Calibri" pitchFamily="34" charset="0"/>
                <a:cs typeface="Times New Roman" pitchFamily="18" charset="0"/>
              </a:rPr>
              <a:t> </a:t>
            </a:r>
            <a:r>
              <a:rPr lang="en-GB">
                <a:solidFill>
                  <a:srgbClr val="7030A0"/>
                </a:solidFill>
                <a:latin typeface="Calibri" pitchFamily="34" charset="0"/>
                <a:cs typeface="Times New Roman" pitchFamily="18" charset="0"/>
              </a:rPr>
              <a:t>  </a:t>
            </a:r>
          </a:p>
          <a:p>
            <a:pPr algn="just" eaLnBrk="0" hangingPunct="0">
              <a:spcBef>
                <a:spcPct val="0"/>
              </a:spcBef>
              <a:buClrTx/>
              <a:buSzTx/>
            </a:pPr>
            <a:endParaRPr lang="es-ES" sz="800"/>
          </a:p>
          <a:p>
            <a:pPr algn="just" eaLnBrk="0" hangingPunct="0">
              <a:spcBef>
                <a:spcPct val="0"/>
              </a:spcBef>
              <a:buClrTx/>
              <a:buSzTx/>
              <a:buFont typeface="Arial" charset="0"/>
              <a:buChar char="•"/>
            </a:pPr>
            <a:r>
              <a:rPr lang="es-ES" b="1">
                <a:solidFill>
                  <a:srgbClr val="002060"/>
                </a:solidFill>
                <a:latin typeface="Calibri" pitchFamily="34" charset="0"/>
                <a:cs typeface="Times New Roman" pitchFamily="18" charset="0"/>
              </a:rPr>
              <a:t>  Many others</a:t>
            </a:r>
            <a:endParaRPr lang="es-ES"/>
          </a:p>
        </p:txBody>
      </p:sp>
      <p:sp>
        <p:nvSpPr>
          <p:cNvPr id="4" name="3 CuadroTexto"/>
          <p:cNvSpPr txBox="1"/>
          <p:nvPr/>
        </p:nvSpPr>
        <p:spPr>
          <a:xfrm>
            <a:off x="395288" y="5876925"/>
            <a:ext cx="8137525" cy="6350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GB" b="1">
                <a:solidFill>
                  <a:srgbClr val="0070C0"/>
                </a:solidFill>
                <a:latin typeface="Calibri" pitchFamily="34" charset="0"/>
                <a:ea typeface="Dotum" charset="-127"/>
              </a:rPr>
              <a:t>BM respirometers are open systems support all kinds of combinations </a:t>
            </a:r>
          </a:p>
          <a:p>
            <a:pPr algn="ctr">
              <a:defRPr/>
            </a:pPr>
            <a:r>
              <a:rPr lang="en-GB" b="1">
                <a:solidFill>
                  <a:srgbClr val="0070C0"/>
                </a:solidFill>
                <a:latin typeface="Calibri" pitchFamily="34" charset="0"/>
                <a:ea typeface="Dotum" charset="-127"/>
              </a:rPr>
              <a:t>to step into an endless number of applications.</a:t>
            </a:r>
            <a:endParaRPr lang="en-GB" b="1">
              <a:solidFill>
                <a:srgbClr val="0070C0"/>
              </a:solidFill>
            </a:endParaRPr>
          </a:p>
        </p:txBody>
      </p:sp>
      <p:sp>
        <p:nvSpPr>
          <p:cNvPr id="6149" name="4 CuadroTexto"/>
          <p:cNvSpPr txBox="1">
            <a:spLocks noChangeArrowheads="1"/>
          </p:cNvSpPr>
          <p:nvPr/>
        </p:nvSpPr>
        <p:spPr bwMode="auto">
          <a:xfrm>
            <a:off x="468313" y="115888"/>
            <a:ext cx="8351837" cy="585787"/>
          </a:xfrm>
          <a:prstGeom prst="rect">
            <a:avLst/>
          </a:prstGeom>
          <a:noFill/>
          <a:ln w="9525">
            <a:noFill/>
            <a:miter lim="800000"/>
            <a:headEnd/>
            <a:tailEnd/>
          </a:ln>
        </p:spPr>
        <p:txBody>
          <a:bodyPr>
            <a:spAutoFit/>
          </a:bodyPr>
          <a:lstStyle/>
          <a:p>
            <a:pPr algn="ctr"/>
            <a:r>
              <a:rPr lang="es-ES" sz="3200" b="1">
                <a:latin typeface="Calibri" pitchFamily="34" charset="0"/>
                <a:cs typeface="Calibri" pitchFamily="34" charset="0"/>
              </a:rPr>
              <a:t>Some applications in BM Respirometry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número de diapositiva"/>
          <p:cNvSpPr>
            <a:spLocks noGrp="1"/>
          </p:cNvSpPr>
          <p:nvPr>
            <p:ph type="sldNum" sz="quarter" idx="12"/>
          </p:nvPr>
        </p:nvSpPr>
        <p:spPr>
          <a:noFill/>
        </p:spPr>
        <p:txBody>
          <a:bodyPr/>
          <a:lstStyle/>
          <a:p>
            <a:fld id="{F7B4E7D4-CEEE-449A-BDC0-4A72C4186814}" type="slidenum">
              <a:rPr lang="es-ES" smtClean="0"/>
              <a:pPr/>
              <a:t>6</a:t>
            </a:fld>
            <a:endParaRPr lang="es-ES" smtClean="0"/>
          </a:p>
        </p:txBody>
      </p:sp>
      <p:sp>
        <p:nvSpPr>
          <p:cNvPr id="3" name="3 CuadroTexto"/>
          <p:cNvSpPr txBox="1">
            <a:spLocks noChangeArrowheads="1"/>
          </p:cNvSpPr>
          <p:nvPr/>
        </p:nvSpPr>
        <p:spPr bwMode="auto">
          <a:xfrm>
            <a:off x="1043608" y="2132856"/>
            <a:ext cx="7200900" cy="1570038"/>
          </a:xfrm>
          <a:prstGeom prst="rect">
            <a:avLst/>
          </a:prstGeom>
          <a:solidFill>
            <a:srgbClr val="CCECFF"/>
          </a:solidFill>
          <a:ln w="9525">
            <a:solidFill>
              <a:srgbClr val="CCECFF"/>
            </a:solidFill>
            <a:miter lim="800000"/>
            <a:headEnd/>
            <a:tailEnd/>
          </a:ln>
        </p:spPr>
        <p:txBody>
          <a:bodyPr>
            <a:spAutoFit/>
          </a:bodyPr>
          <a:lstStyle/>
          <a:p>
            <a:pPr algn="ctr">
              <a:defRPr/>
            </a:pPr>
            <a:r>
              <a:rPr lang="es-ES_tradnl" sz="4800" b="1">
                <a:effectLst>
                  <a:outerShdw blurRad="38100" dist="38100" dir="2700000" algn="tl">
                    <a:srgbClr val="000000">
                      <a:alpha val="43137"/>
                    </a:srgbClr>
                  </a:outerShdw>
                </a:effectLst>
                <a:latin typeface="Verdana" pitchFamily="34" charset="0"/>
                <a:cs typeface="+mn-cs"/>
              </a:rPr>
              <a:t>BM respirometry systems </a:t>
            </a:r>
          </a:p>
        </p:txBody>
      </p:sp>
      <p:pic>
        <p:nvPicPr>
          <p:cNvPr id="7172" name="Picture 5"/>
          <p:cNvPicPr>
            <a:picLocks noChangeAspect="1" noChangeArrowheads="1"/>
          </p:cNvPicPr>
          <p:nvPr/>
        </p:nvPicPr>
        <p:blipFill>
          <a:blip r:embed="rId2" cstate="print"/>
          <a:srcRect/>
          <a:stretch>
            <a:fillRect/>
          </a:stretch>
        </p:blipFill>
        <p:spPr bwMode="auto">
          <a:xfrm>
            <a:off x="4140200" y="5876925"/>
            <a:ext cx="952500" cy="352425"/>
          </a:xfrm>
          <a:prstGeom prst="rect">
            <a:avLst/>
          </a:prstGeom>
          <a:noFill/>
          <a:ln w="9525" algn="ctr">
            <a:noFill/>
            <a:miter lim="800000"/>
            <a:headEnd/>
            <a:tailEnd/>
          </a:ln>
        </p:spPr>
      </p:pic>
      <p:sp>
        <p:nvSpPr>
          <p:cNvPr id="6" name="Rectangle 1"/>
          <p:cNvSpPr>
            <a:spLocks noChangeArrowheads="1"/>
          </p:cNvSpPr>
          <p:nvPr/>
        </p:nvSpPr>
        <p:spPr bwMode="auto">
          <a:xfrm>
            <a:off x="3491880" y="5517232"/>
            <a:ext cx="244092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70C0"/>
                </a:solidFill>
                <a:effectLst/>
                <a:latin typeface="Segoe UI" pitchFamily="34" charset="0"/>
                <a:ea typeface="Calibri" pitchFamily="34" charset="0"/>
                <a:cs typeface="Segoe UI" pitchFamily="34" charset="0"/>
                <a:hlinkClick r:id="rId3"/>
              </a:rPr>
              <a:t>https://youtu.be/UeMvk7U5ZMo </a:t>
            </a:r>
            <a:endParaRPr kumimoji="0" lang="es-ES" sz="1800" b="0" i="0" u="none" strike="noStrike" cap="none" normalizeH="0" baseline="0" smtClean="0">
              <a:ln>
                <a:noFill/>
              </a:ln>
              <a:solidFill>
                <a:srgbClr val="0070C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número de diapositiva"/>
          <p:cNvSpPr>
            <a:spLocks noGrp="1"/>
          </p:cNvSpPr>
          <p:nvPr>
            <p:ph type="sldNum" sz="quarter" idx="12"/>
          </p:nvPr>
        </p:nvSpPr>
        <p:spPr>
          <a:xfrm>
            <a:off x="6732588" y="6381750"/>
            <a:ext cx="2133600" cy="476250"/>
          </a:xfrm>
          <a:noFill/>
        </p:spPr>
        <p:txBody>
          <a:bodyPr/>
          <a:lstStyle/>
          <a:p>
            <a:fld id="{E7F71918-A2F1-4596-9622-4B1A3EC5EBFD}" type="slidenum">
              <a:rPr lang="es-ES" smtClean="0"/>
              <a:pPr/>
              <a:t>7</a:t>
            </a:fld>
            <a:endParaRPr lang="es-ES" smtClean="0"/>
          </a:p>
        </p:txBody>
      </p:sp>
      <p:sp>
        <p:nvSpPr>
          <p:cNvPr id="5" name="2 CuadroTexto"/>
          <p:cNvSpPr txBox="1">
            <a:spLocks noChangeArrowheads="1"/>
          </p:cNvSpPr>
          <p:nvPr/>
        </p:nvSpPr>
        <p:spPr bwMode="auto">
          <a:xfrm>
            <a:off x="468313" y="115888"/>
            <a:ext cx="8280400" cy="523875"/>
          </a:xfrm>
          <a:prstGeom prst="rect">
            <a:avLst/>
          </a:prstGeom>
          <a:noFill/>
          <a:ln w="9525">
            <a:noFill/>
            <a:miter lim="800000"/>
            <a:headEnd/>
            <a:tailEnd/>
          </a:ln>
        </p:spPr>
        <p:txBody>
          <a:bodyPr>
            <a:spAutoFit/>
          </a:bodyPr>
          <a:lstStyle/>
          <a:p>
            <a:pPr algn="ctr">
              <a:defRPr/>
            </a:pPr>
            <a:r>
              <a:rPr lang="en-US" sz="2800" b="1">
                <a:effectLst>
                  <a:outerShdw blurRad="50800" dist="38100" algn="tr" rotWithShape="0">
                    <a:prstClr val="black">
                      <a:alpha val="40000"/>
                    </a:prstClr>
                  </a:outerShdw>
                </a:effectLst>
                <a:latin typeface="Calibri" pitchFamily="34" charset="0"/>
                <a:cs typeface="Calibri" pitchFamily="34" charset="0"/>
              </a:rPr>
              <a:t>Multi-purpose</a:t>
            </a:r>
            <a:r>
              <a:rPr lang="es-ES" sz="2800">
                <a:latin typeface="Calibri" pitchFamily="34" charset="0"/>
                <a:cs typeface="Calibri" pitchFamily="34" charset="0"/>
              </a:rPr>
              <a:t> </a:t>
            </a:r>
            <a:r>
              <a:rPr lang="en-US" sz="2800" b="1">
                <a:effectLst>
                  <a:outerShdw blurRad="50800" dist="38100" algn="tr" rotWithShape="0">
                    <a:prstClr val="black">
                      <a:alpha val="40000"/>
                    </a:prstClr>
                  </a:outerShdw>
                </a:effectLst>
                <a:latin typeface="Calibri" pitchFamily="34" charset="0"/>
                <a:cs typeface="Calibri" pitchFamily="34" charset="0"/>
              </a:rPr>
              <a:t>Respirometers BM</a:t>
            </a:r>
            <a:r>
              <a:rPr lang="en-US" sz="2800" b="1" baseline="30000">
                <a:effectLst>
                  <a:outerShdw blurRad="50800" dist="38100" algn="tr" rotWithShape="0">
                    <a:prstClr val="black">
                      <a:alpha val="40000"/>
                    </a:prstClr>
                  </a:outerShdw>
                </a:effectLst>
                <a:latin typeface="Calibri" pitchFamily="34" charset="0"/>
                <a:cs typeface="Calibri" pitchFamily="34" charset="0"/>
              </a:rPr>
              <a:t>TM</a:t>
            </a:r>
            <a:r>
              <a:rPr lang="en-US" sz="2800" b="1">
                <a:effectLst>
                  <a:outerShdw blurRad="50800" dist="38100" algn="tr" rotWithShape="0">
                    <a:prstClr val="black">
                      <a:alpha val="40000"/>
                    </a:prstClr>
                  </a:outerShdw>
                </a:effectLst>
                <a:latin typeface="Calibri" pitchFamily="34" charset="0"/>
                <a:cs typeface="Calibri" pitchFamily="34" charset="0"/>
              </a:rPr>
              <a:t> Series</a:t>
            </a:r>
          </a:p>
        </p:txBody>
      </p:sp>
      <p:sp>
        <p:nvSpPr>
          <p:cNvPr id="8196" name="Rectangle 4"/>
          <p:cNvSpPr>
            <a:spLocks noChangeArrowheads="1"/>
          </p:cNvSpPr>
          <p:nvPr/>
        </p:nvSpPr>
        <p:spPr bwMode="auto">
          <a:xfrm>
            <a:off x="468313" y="661988"/>
            <a:ext cx="8280400" cy="646112"/>
          </a:xfrm>
          <a:prstGeom prst="rect">
            <a:avLst/>
          </a:prstGeom>
          <a:noFill/>
          <a:ln w="9525" algn="ctr">
            <a:noFill/>
            <a:miter lim="800000"/>
            <a:headEnd/>
            <a:tailEnd/>
          </a:ln>
        </p:spPr>
        <p:txBody>
          <a:bodyPr anchor="ctr">
            <a:spAutoFit/>
          </a:bodyPr>
          <a:lstStyle/>
          <a:p>
            <a:pPr algn="ctr" eaLnBrk="0" hangingPunct="0"/>
            <a:r>
              <a:rPr lang="en-GB" sz="1800" b="1">
                <a:solidFill>
                  <a:srgbClr val="002060"/>
                </a:solidFill>
                <a:latin typeface="Calibri" pitchFamily="34" charset="0"/>
                <a:ea typeface="Dotum" pitchFamily="34" charset="-127"/>
              </a:rPr>
              <a:t>BM-Respirometers are laboratory analyzers specially developed for practical and efficient biological wastewater treatment management, design and research</a:t>
            </a:r>
            <a:endParaRPr lang="en-GB" sz="1800"/>
          </a:p>
        </p:txBody>
      </p:sp>
      <p:pic>
        <p:nvPicPr>
          <p:cNvPr id="8197" name="Picture 5"/>
          <p:cNvPicPr>
            <a:picLocks noChangeAspect="1" noChangeArrowheads="1"/>
          </p:cNvPicPr>
          <p:nvPr/>
        </p:nvPicPr>
        <p:blipFill>
          <a:blip r:embed="rId2" cstate="print"/>
          <a:srcRect/>
          <a:stretch>
            <a:fillRect/>
          </a:stretch>
        </p:blipFill>
        <p:spPr bwMode="auto">
          <a:xfrm>
            <a:off x="611188" y="1341438"/>
            <a:ext cx="7915275" cy="47720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número de diapositiva"/>
          <p:cNvSpPr>
            <a:spLocks noGrp="1"/>
          </p:cNvSpPr>
          <p:nvPr>
            <p:ph type="sldNum" sz="quarter" idx="12"/>
          </p:nvPr>
        </p:nvSpPr>
        <p:spPr>
          <a:noFill/>
        </p:spPr>
        <p:txBody>
          <a:bodyPr/>
          <a:lstStyle/>
          <a:p>
            <a:fld id="{F0E04E6E-5C87-46FD-9B5A-21A3A680B093}" type="slidenum">
              <a:rPr lang="es-ES" smtClean="0"/>
              <a:pPr/>
              <a:t>8</a:t>
            </a:fld>
            <a:endParaRPr lang="es-ES" smtClean="0"/>
          </a:p>
        </p:txBody>
      </p:sp>
      <p:sp>
        <p:nvSpPr>
          <p:cNvPr id="9219" name="Rectangle 1"/>
          <p:cNvSpPr>
            <a:spLocks noChangeArrowheads="1"/>
          </p:cNvSpPr>
          <p:nvPr/>
        </p:nvSpPr>
        <p:spPr bwMode="auto">
          <a:xfrm>
            <a:off x="395288" y="55563"/>
            <a:ext cx="8424862" cy="522287"/>
          </a:xfrm>
          <a:prstGeom prst="rect">
            <a:avLst/>
          </a:prstGeom>
          <a:noFill/>
          <a:ln w="9525" algn="ctr">
            <a:noFill/>
            <a:miter lim="800000"/>
            <a:headEnd/>
            <a:tailEnd/>
          </a:ln>
        </p:spPr>
        <p:txBody>
          <a:bodyPr anchor="ctr">
            <a:spAutoFit/>
          </a:bodyPr>
          <a:lstStyle/>
          <a:p>
            <a:pPr algn="ctr" eaLnBrk="0" hangingPunct="0"/>
            <a:r>
              <a:rPr lang="en-US" sz="2800" b="1">
                <a:solidFill>
                  <a:srgbClr val="002060"/>
                </a:solidFill>
                <a:latin typeface="Calibri" pitchFamily="34" charset="0"/>
                <a:cs typeface="Calibri" pitchFamily="34" charset="0"/>
              </a:rPr>
              <a:t>Comparative table of BM respirometers</a:t>
            </a:r>
            <a:endParaRPr lang="en-US" sz="2800">
              <a:latin typeface="Calibri" pitchFamily="34" charset="0"/>
              <a:cs typeface="Calibri" pitchFamily="34" charset="0"/>
            </a:endParaRPr>
          </a:p>
        </p:txBody>
      </p:sp>
      <p:pic>
        <p:nvPicPr>
          <p:cNvPr id="9220" name="Picture 3"/>
          <p:cNvPicPr>
            <a:picLocks noChangeAspect="1" noChangeArrowheads="1"/>
          </p:cNvPicPr>
          <p:nvPr/>
        </p:nvPicPr>
        <p:blipFill>
          <a:blip r:embed="rId2" cstate="print"/>
          <a:srcRect/>
          <a:stretch>
            <a:fillRect/>
          </a:stretch>
        </p:blipFill>
        <p:spPr bwMode="auto">
          <a:xfrm>
            <a:off x="328613" y="766763"/>
            <a:ext cx="8486775" cy="53244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número de diapositiva"/>
          <p:cNvSpPr>
            <a:spLocks noGrp="1"/>
          </p:cNvSpPr>
          <p:nvPr>
            <p:ph type="sldNum" sz="quarter" idx="12"/>
          </p:nvPr>
        </p:nvSpPr>
        <p:spPr>
          <a:noFill/>
        </p:spPr>
        <p:txBody>
          <a:bodyPr/>
          <a:lstStyle/>
          <a:p>
            <a:fld id="{06F8956A-B0F3-4A22-AACC-96453E8FB38C}" type="slidenum">
              <a:rPr lang="es-ES" smtClean="0"/>
              <a:pPr/>
              <a:t>9</a:t>
            </a:fld>
            <a:endParaRPr lang="es-ES" smtClean="0"/>
          </a:p>
        </p:txBody>
      </p:sp>
      <p:sp>
        <p:nvSpPr>
          <p:cNvPr id="27651" name="3 CuadroTexto"/>
          <p:cNvSpPr txBox="1">
            <a:spLocks noChangeArrowheads="1"/>
          </p:cNvSpPr>
          <p:nvPr/>
        </p:nvSpPr>
        <p:spPr bwMode="auto">
          <a:xfrm>
            <a:off x="1619250" y="2205038"/>
            <a:ext cx="6026150" cy="1717675"/>
          </a:xfrm>
          <a:prstGeom prst="rect">
            <a:avLst/>
          </a:prstGeom>
          <a:solidFill>
            <a:srgbClr val="CCECFF"/>
          </a:solidFill>
          <a:ln w="9525">
            <a:solidFill>
              <a:srgbClr val="CCECFF"/>
            </a:solidFill>
            <a:miter lim="800000"/>
            <a:headEnd/>
            <a:tailEnd/>
          </a:ln>
        </p:spPr>
        <p:txBody>
          <a:bodyPr>
            <a:spAutoFit/>
          </a:bodyPr>
          <a:lstStyle/>
          <a:p>
            <a:pPr algn="ctr">
              <a:defRPr/>
            </a:pPr>
            <a:r>
              <a:rPr lang="es-ES_tradnl" sz="4800" b="1" dirty="0">
                <a:effectLst>
                  <a:outerShdw blurRad="38100" dist="38100" dir="2700000" algn="tl">
                    <a:srgbClr val="000000">
                      <a:alpha val="43137"/>
                    </a:srgbClr>
                  </a:outerShdw>
                </a:effectLst>
                <a:latin typeface="Verdana" pitchFamily="34" charset="0"/>
                <a:cs typeface="+mn-cs"/>
              </a:rPr>
              <a:t>BM</a:t>
            </a:r>
          </a:p>
          <a:p>
            <a:pPr algn="ctr">
              <a:defRPr/>
            </a:pPr>
            <a:r>
              <a:rPr lang="es-ES_tradnl" sz="4800" b="1" dirty="0" err="1">
                <a:effectLst>
                  <a:outerShdw blurRad="38100" dist="38100" dir="2700000" algn="tl">
                    <a:srgbClr val="000000">
                      <a:alpha val="43137"/>
                    </a:srgbClr>
                  </a:outerShdw>
                </a:effectLst>
                <a:latin typeface="Verdana" pitchFamily="34" charset="0"/>
                <a:cs typeface="+mn-cs"/>
              </a:rPr>
              <a:t>operation</a:t>
            </a:r>
            <a:r>
              <a:rPr lang="es-ES_tradnl" sz="4800" b="1" dirty="0">
                <a:effectLst>
                  <a:outerShdw blurRad="38100" dist="38100" dir="2700000" algn="tl">
                    <a:srgbClr val="000000">
                      <a:alpha val="43137"/>
                    </a:srgbClr>
                  </a:outerShdw>
                </a:effectLst>
                <a:latin typeface="Verdana" pitchFamily="34" charset="0"/>
                <a:cs typeface="+mn-cs"/>
              </a:rPr>
              <a:t> </a:t>
            </a:r>
            <a:r>
              <a:rPr lang="es-ES_tradnl" sz="4800" b="1" dirty="0" err="1">
                <a:effectLst>
                  <a:outerShdw blurRad="38100" dist="38100" dir="2700000" algn="tl">
                    <a:srgbClr val="000000">
                      <a:alpha val="43137"/>
                    </a:srgbClr>
                  </a:outerShdw>
                </a:effectLst>
                <a:latin typeface="Verdana" pitchFamily="34" charset="0"/>
                <a:cs typeface="+mn-cs"/>
              </a:rPr>
              <a:t>modes</a:t>
            </a:r>
            <a:endParaRPr lang="es-ES_tradnl" sz="4800" b="1" dirty="0">
              <a:effectLst>
                <a:outerShdw blurRad="38100" dist="38100" dir="2700000" algn="tl">
                  <a:srgbClr val="000000">
                    <a:alpha val="43137"/>
                  </a:srgbClr>
                </a:outerShdw>
              </a:effectLst>
              <a:latin typeface="Verdana" pitchFamily="34" charset="0"/>
              <a:cs typeface="+mn-cs"/>
            </a:endParaRPr>
          </a:p>
        </p:txBody>
      </p:sp>
      <p:pic>
        <p:nvPicPr>
          <p:cNvPr id="10244" name="Picture 5"/>
          <p:cNvPicPr>
            <a:picLocks noChangeAspect="1" noChangeArrowheads="1"/>
          </p:cNvPicPr>
          <p:nvPr/>
        </p:nvPicPr>
        <p:blipFill>
          <a:blip r:embed="rId2" cstate="print"/>
          <a:srcRect/>
          <a:stretch>
            <a:fillRect/>
          </a:stretch>
        </p:blipFill>
        <p:spPr bwMode="auto">
          <a:xfrm>
            <a:off x="4140200" y="5876925"/>
            <a:ext cx="952500" cy="3524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nd_0246_slid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ma d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9CDFFF"/>
        </a:lt1>
        <a:dk2>
          <a:srgbClr val="000000"/>
        </a:dk2>
        <a:lt2>
          <a:srgbClr val="808080"/>
        </a:lt2>
        <a:accent1>
          <a:srgbClr val="C2EBFF"/>
        </a:accent1>
        <a:accent2>
          <a:srgbClr val="05A9FF"/>
        </a:accent2>
        <a:accent3>
          <a:srgbClr val="CBECFF"/>
        </a:accent3>
        <a:accent4>
          <a:srgbClr val="000000"/>
        </a:accent4>
        <a:accent5>
          <a:srgbClr val="DDF3FF"/>
        </a:accent5>
        <a:accent6>
          <a:srgbClr val="0499E7"/>
        </a:accent6>
        <a:hlink>
          <a:srgbClr val="004D75"/>
        </a:hlink>
        <a:folHlink>
          <a:srgbClr val="0A4561"/>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9CDFFF"/>
        </a:lt1>
        <a:dk2>
          <a:srgbClr val="000000"/>
        </a:dk2>
        <a:lt2>
          <a:srgbClr val="808080"/>
        </a:lt2>
        <a:accent1>
          <a:srgbClr val="05FF0B"/>
        </a:accent1>
        <a:accent2>
          <a:srgbClr val="055DFF"/>
        </a:accent2>
        <a:accent3>
          <a:srgbClr val="CBECFF"/>
        </a:accent3>
        <a:accent4>
          <a:srgbClr val="000000"/>
        </a:accent4>
        <a:accent5>
          <a:srgbClr val="AAFFAA"/>
        </a:accent5>
        <a:accent6>
          <a:srgbClr val="0453E7"/>
        </a:accent6>
        <a:hlink>
          <a:srgbClr val="007506"/>
        </a:hlink>
        <a:folHlink>
          <a:srgbClr val="005075"/>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9CDFFF"/>
        </a:lt1>
        <a:dk2>
          <a:srgbClr val="000000"/>
        </a:dk2>
        <a:lt2>
          <a:srgbClr val="808080"/>
        </a:lt2>
        <a:accent1>
          <a:srgbClr val="FF9E05"/>
        </a:accent1>
        <a:accent2>
          <a:srgbClr val="FF1205"/>
        </a:accent2>
        <a:accent3>
          <a:srgbClr val="CBECFF"/>
        </a:accent3>
        <a:accent4>
          <a:srgbClr val="000000"/>
        </a:accent4>
        <a:accent5>
          <a:srgbClr val="FFCCAA"/>
        </a:accent5>
        <a:accent6>
          <a:srgbClr val="E70F04"/>
        </a:accent6>
        <a:hlink>
          <a:srgbClr val="005375"/>
        </a:hlink>
        <a:folHlink>
          <a:srgbClr val="750700"/>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9CDFFF"/>
        </a:lt1>
        <a:dk2>
          <a:srgbClr val="000000"/>
        </a:dk2>
        <a:lt2>
          <a:srgbClr val="808080"/>
        </a:lt2>
        <a:accent1>
          <a:srgbClr val="FAFF05"/>
        </a:accent1>
        <a:accent2>
          <a:srgbClr val="FF6B05"/>
        </a:accent2>
        <a:accent3>
          <a:srgbClr val="CBECFF"/>
        </a:accent3>
        <a:accent4>
          <a:srgbClr val="000000"/>
        </a:accent4>
        <a:accent5>
          <a:srgbClr val="FCFFAA"/>
        </a:accent5>
        <a:accent6>
          <a:srgbClr val="E76004"/>
        </a:accent6>
        <a:hlink>
          <a:srgbClr val="490075"/>
        </a:hlink>
        <a:folHlink>
          <a:srgbClr val="004F75"/>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C2EBFF"/>
        </a:accent1>
        <a:accent2>
          <a:srgbClr val="05A9FF"/>
        </a:accent2>
        <a:accent3>
          <a:srgbClr val="FFFFFF"/>
        </a:accent3>
        <a:accent4>
          <a:srgbClr val="000000"/>
        </a:accent4>
        <a:accent5>
          <a:srgbClr val="DDF3FF"/>
        </a:accent5>
        <a:accent6>
          <a:srgbClr val="0499E7"/>
        </a:accent6>
        <a:hlink>
          <a:srgbClr val="004D75"/>
        </a:hlink>
        <a:folHlink>
          <a:srgbClr val="0A4561"/>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05FF0B"/>
        </a:accent1>
        <a:accent2>
          <a:srgbClr val="055DFF"/>
        </a:accent2>
        <a:accent3>
          <a:srgbClr val="FFFFFF"/>
        </a:accent3>
        <a:accent4>
          <a:srgbClr val="000000"/>
        </a:accent4>
        <a:accent5>
          <a:srgbClr val="AAFFAA"/>
        </a:accent5>
        <a:accent6>
          <a:srgbClr val="0453E7"/>
        </a:accent6>
        <a:hlink>
          <a:srgbClr val="007506"/>
        </a:hlink>
        <a:folHlink>
          <a:srgbClr val="005075"/>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FF9E05"/>
        </a:accent1>
        <a:accent2>
          <a:srgbClr val="FF1205"/>
        </a:accent2>
        <a:accent3>
          <a:srgbClr val="FFFFFF"/>
        </a:accent3>
        <a:accent4>
          <a:srgbClr val="000000"/>
        </a:accent4>
        <a:accent5>
          <a:srgbClr val="FFCCAA"/>
        </a:accent5>
        <a:accent6>
          <a:srgbClr val="E70F04"/>
        </a:accent6>
        <a:hlink>
          <a:srgbClr val="005375"/>
        </a:hlink>
        <a:folHlink>
          <a:srgbClr val="750700"/>
        </a:folHlink>
      </a:clrScheme>
      <a:clrMap bg1="lt1" tx1="dk1" bg2="lt2" tx2="dk2" accent1="accent1" accent2="accent2" accent3="accent3" accent4="accent4" accent5="accent5" accent6="accent6" hlink="hlink" folHlink="folHlink"/>
    </a:extraClrScheme>
    <a:extraClrScheme>
      <a:clrScheme name="Tema de Office 8">
        <a:dk1>
          <a:srgbClr val="000000"/>
        </a:dk1>
        <a:lt1>
          <a:srgbClr val="FFFFFF"/>
        </a:lt1>
        <a:dk2>
          <a:srgbClr val="000000"/>
        </a:dk2>
        <a:lt2>
          <a:srgbClr val="808080"/>
        </a:lt2>
        <a:accent1>
          <a:srgbClr val="FAFF05"/>
        </a:accent1>
        <a:accent2>
          <a:srgbClr val="FF6B05"/>
        </a:accent2>
        <a:accent3>
          <a:srgbClr val="FFFFFF"/>
        </a:accent3>
        <a:accent4>
          <a:srgbClr val="000000"/>
        </a:accent4>
        <a:accent5>
          <a:srgbClr val="FCFFAA"/>
        </a:accent5>
        <a:accent6>
          <a:srgbClr val="E76004"/>
        </a:accent6>
        <a:hlink>
          <a:srgbClr val="490075"/>
        </a:hlink>
        <a:folHlink>
          <a:srgbClr val="004F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ind_0246_slide</Template>
  <TotalTime>11661</TotalTime>
  <Words>2409</Words>
  <Application>Microsoft Office PowerPoint</Application>
  <PresentationFormat>Presentación en pantalla (4:3)</PresentationFormat>
  <Paragraphs>423</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ind_0246_slide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ordenador</dc:creator>
  <cp:lastModifiedBy>Usuario</cp:lastModifiedBy>
  <cp:revision>1383</cp:revision>
  <dcterms:created xsi:type="dcterms:W3CDTF">2008-05-11T06:59:06Z</dcterms:created>
  <dcterms:modified xsi:type="dcterms:W3CDTF">2023-05-16T11:52:31Z</dcterms:modified>
</cp:coreProperties>
</file>