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2" r:id="rId1"/>
  </p:sldMasterIdLst>
  <p:notesMasterIdLst>
    <p:notesMasterId r:id="rId27"/>
  </p:notesMasterIdLst>
  <p:sldIdLst>
    <p:sldId id="256" r:id="rId2"/>
    <p:sldId id="686" r:id="rId3"/>
    <p:sldId id="682" r:id="rId4"/>
    <p:sldId id="683" r:id="rId5"/>
    <p:sldId id="684" r:id="rId6"/>
    <p:sldId id="616" r:id="rId7"/>
    <p:sldId id="680" r:id="rId8"/>
    <p:sldId id="655" r:id="rId9"/>
    <p:sldId id="649" r:id="rId10"/>
    <p:sldId id="669" r:id="rId11"/>
    <p:sldId id="668" r:id="rId12"/>
    <p:sldId id="679" r:id="rId13"/>
    <p:sldId id="675" r:id="rId14"/>
    <p:sldId id="657" r:id="rId15"/>
    <p:sldId id="652" r:id="rId16"/>
    <p:sldId id="663" r:id="rId17"/>
    <p:sldId id="653" r:id="rId18"/>
    <p:sldId id="656" r:id="rId19"/>
    <p:sldId id="664" r:id="rId20"/>
    <p:sldId id="658" r:id="rId21"/>
    <p:sldId id="654" r:id="rId22"/>
    <p:sldId id="659" r:id="rId23"/>
    <p:sldId id="688" r:id="rId24"/>
    <p:sldId id="687" r:id="rId25"/>
    <p:sldId id="558" r:id="rId26"/>
  </p:sldIdLst>
  <p:sldSz cx="9144000" cy="6858000" type="screen4x3"/>
  <p:notesSz cx="6858000" cy="9144000"/>
  <p:custShowLst>
    <p:custShow name="Ponencia resumen 1" id="0">
      <p:sldLst>
        <p:sld r:id="rId2"/>
      </p:sldLst>
    </p:custShow>
  </p:custShowLst>
  <p:defaultTextStyle>
    <a:defPPr>
      <a:defRPr lang="es-ES"/>
    </a:defPPr>
    <a:lvl1pPr algn="l" rtl="0" fontAlgn="base">
      <a:spcBef>
        <a:spcPct val="20000"/>
      </a:spcBef>
      <a:spcAft>
        <a:spcPct val="0"/>
      </a:spcAft>
      <a:buClr>
        <a:schemeClr val="accent2"/>
      </a:buClr>
      <a:buSzPct val="80000"/>
      <a:buFont typeface="Wingdings" pitchFamily="2" charset="2"/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2"/>
      </a:buClr>
      <a:buSzPct val="80000"/>
      <a:buFont typeface="Wingdings" pitchFamily="2" charset="2"/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2"/>
      </a:buClr>
      <a:buSzPct val="80000"/>
      <a:buFont typeface="Wingdings" pitchFamily="2" charset="2"/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2"/>
      </a:buClr>
      <a:buSzPct val="80000"/>
      <a:buFont typeface="Wingdings" pitchFamily="2" charset="2"/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2"/>
      </a:buClr>
      <a:buSzPct val="80000"/>
      <a:buFont typeface="Wingdings" pitchFamily="2" charset="2"/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99FF"/>
    <a:srgbClr val="FFFFFF"/>
    <a:srgbClr val="99CCFF"/>
    <a:srgbClr val="DDDDDD"/>
    <a:srgbClr val="FEE2F7"/>
    <a:srgbClr val="CCFFFF"/>
    <a:srgbClr val="F3F4E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76" autoAdjust="0"/>
  </p:normalViewPr>
  <p:slideViewPr>
    <p:cSldViewPr>
      <p:cViewPr>
        <p:scale>
          <a:sx n="100" d="100"/>
          <a:sy n="100" d="100"/>
        </p:scale>
        <p:origin x="-2730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78ADD22-151A-4E3E-A766-AC54BD74E6E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8A830-0432-4081-9D4A-63B606BCB7A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C9543-04BA-4AE0-B16B-EA8A44DAA96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0B210-0C1F-438B-B800-906A62FC951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E5D25-4DE3-4E75-8AA9-B958F066AD8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B2A64-9BD0-4167-91A8-D26C1FC93E7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CD923-8AA7-425C-88D3-EDE4621B11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2226A-649E-4BA5-A4A4-448CB734581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FC5CB-B290-4B82-B6B5-691A758D208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6074F-F277-43DC-B334-67B897EF15D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1C61B-148B-4621-9235-B2252FCF4E0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5A344-C77D-4BA0-BCF7-147399CC022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14610-DE6C-4405-8AB6-7060AD37425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88E9CFF-298E-4C07-BA2E-A5797005C58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  <p:sldLayoutId id="214748407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rcis.com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848600" cy="1944216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BM Respirometry System </a:t>
            </a:r>
            <a:br>
              <a:rPr lang="es-ES_tradnl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s-ES_tradnl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for essential COD </a:t>
            </a:r>
            <a:r>
              <a:rPr lang="es-ES_tradnl" sz="4000" b="1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fractionation</a:t>
            </a:r>
            <a:r>
              <a:rPr lang="es-ES_tradnl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br>
              <a:rPr lang="es-ES_tradnl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s-ES_tradnl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 wastewater</a:t>
            </a:r>
            <a:endParaRPr lang="es-E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051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42A001-66B3-4347-88A6-86FE1CB55AF5}" type="slidenum">
              <a:rPr lang="es-ES" smtClean="0">
                <a:solidFill>
                  <a:srgbClr val="FFFFFF"/>
                </a:solidFill>
              </a:rPr>
              <a:pPr/>
              <a:t>1</a:t>
            </a:fld>
            <a:endParaRPr lang="es-ES" smtClean="0">
              <a:solidFill>
                <a:srgbClr val="FFFFFF"/>
              </a:solidFill>
            </a:endParaRPr>
          </a:p>
        </p:txBody>
      </p:sp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5805488"/>
            <a:ext cx="140176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Marcador de número de diapositiva"/>
          <p:cNvSpPr txBox="1">
            <a:spLocks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tabLst/>
              <a:defRPr/>
            </a:pPr>
            <a:fld id="{3C726EEA-9620-4F63-B764-46B96D350003}" type="slidenum">
              <a:rPr kumimoji="0" lang="es-E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None/>
                <a:tabLst/>
                <a:defRPr/>
              </a:pPr>
              <a:t>1</a:t>
            </a:fld>
            <a:endParaRPr kumimoji="0" lang="es-E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B1B057BF-D705-4746-991B-E3333F603736}" type="slidenum">
              <a:rPr lang="es-ES" smtClean="0"/>
              <a:pPr/>
              <a:t>10</a:t>
            </a:fld>
            <a:endParaRPr lang="es-ES" smtClean="0"/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13316" name="4 CuadroTexto"/>
          <p:cNvSpPr txBox="1">
            <a:spLocks noChangeArrowheads="1"/>
          </p:cNvSpPr>
          <p:nvPr/>
        </p:nvSpPr>
        <p:spPr bwMode="auto">
          <a:xfrm>
            <a:off x="539552" y="116632"/>
            <a:ext cx="8135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1">
                <a:latin typeface="Calibri" pitchFamily="34" charset="0"/>
              </a:rPr>
              <a:t>I. Yield coefficient of </a:t>
            </a:r>
            <a:r>
              <a:rPr lang="en-GB" sz="2000" b="1" smtClean="0">
                <a:latin typeface="Calibri" pitchFamily="34" charset="0"/>
              </a:rPr>
              <a:t>heterotrophic </a:t>
            </a:r>
            <a:r>
              <a:rPr lang="en-GB" sz="2000" b="1">
                <a:latin typeface="Calibri" pitchFamily="34" charset="0"/>
              </a:rPr>
              <a:t>biomass</a:t>
            </a:r>
            <a:endParaRPr lang="es-ES_tradnl" sz="2000" b="1"/>
          </a:p>
        </p:txBody>
      </p:sp>
      <p:sp>
        <p:nvSpPr>
          <p:cNvPr id="26630" name="6 CuadroTexto"/>
          <p:cNvSpPr txBox="1">
            <a:spLocks noChangeArrowheads="1"/>
          </p:cNvSpPr>
          <p:nvPr/>
        </p:nvSpPr>
        <p:spPr bwMode="auto">
          <a:xfrm>
            <a:off x="539552" y="620688"/>
            <a:ext cx="8207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1400">
                <a:latin typeface="Calibri" pitchFamily="34" charset="0"/>
              </a:rPr>
              <a:t>The Y</a:t>
            </a:r>
            <a:r>
              <a:rPr lang="es-ES" sz="1400" baseline="-20000">
                <a:latin typeface="Calibri" pitchFamily="34" charset="0"/>
              </a:rPr>
              <a:t>H</a:t>
            </a:r>
            <a:r>
              <a:rPr lang="es-ES" sz="1400">
                <a:latin typeface="Calibri" pitchFamily="34" charset="0"/>
              </a:rPr>
              <a:t> is a fundamental parameter bt itself and for the bCOD and rbCOD fractions because it represents the part (percentage) of </a:t>
            </a:r>
            <a:r>
              <a:rPr lang="es-ES" sz="1400" smtClean="0">
                <a:latin typeface="Calibri" pitchFamily="34" charset="0"/>
              </a:rPr>
              <a:t>biodegradable COD that </a:t>
            </a:r>
            <a:r>
              <a:rPr lang="es-ES" sz="1400">
                <a:latin typeface="Calibri" pitchFamily="34" charset="0"/>
              </a:rPr>
              <a:t>goes to the heterotrophic biomass growing</a:t>
            </a:r>
          </a:p>
        </p:txBody>
      </p:sp>
      <p:pic>
        <p:nvPicPr>
          <p:cNvPr id="26631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674813"/>
            <a:ext cx="6480175" cy="2813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319" name="8 Rectángulo"/>
          <p:cNvSpPr>
            <a:spLocks noChangeArrowheads="1"/>
          </p:cNvSpPr>
          <p:nvPr/>
        </p:nvSpPr>
        <p:spPr bwMode="auto">
          <a:xfrm>
            <a:off x="3563938" y="4870450"/>
            <a:ext cx="1679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</a:pPr>
            <a:r>
              <a:rPr lang="es-ES_tradnl" sz="1400" b="1">
                <a:latin typeface="Calibri" pitchFamily="34" charset="0"/>
              </a:rPr>
              <a:t>bCOD </a:t>
            </a:r>
            <a:r>
              <a:rPr lang="es-ES_tradnl" sz="1400">
                <a:latin typeface="Calibri" pitchFamily="34" charset="0"/>
              </a:rPr>
              <a:t>= CO / (1 – </a:t>
            </a:r>
            <a:r>
              <a:rPr lang="es-ES_tradnl" sz="1400" b="1">
                <a:latin typeface="Calibri" pitchFamily="34" charset="0"/>
              </a:rPr>
              <a:t>Y</a:t>
            </a:r>
            <a:r>
              <a:rPr lang="es-ES_tradnl" sz="1400" b="1" baseline="-25000">
                <a:latin typeface="Calibri" pitchFamily="34" charset="0"/>
              </a:rPr>
              <a:t>H</a:t>
            </a:r>
            <a:r>
              <a:rPr lang="es-ES_tradnl" sz="1400">
                <a:latin typeface="Calibri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A872FA9A-5B77-4C82-A50F-16300864C5EE}" type="slidenum">
              <a:rPr lang="es-ES" smtClean="0"/>
              <a:pPr/>
              <a:t>11</a:t>
            </a:fld>
            <a:endParaRPr lang="es-ES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1115764" y="3789884"/>
            <a:ext cx="2447925" cy="565150"/>
          </a:xfrm>
          <a:prstGeom prst="rect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Influente </a:t>
            </a:r>
            <a:r>
              <a:rPr lang="es-ES" sz="14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</a:t>
            </a:r>
            <a:r>
              <a:rPr lang="es-ES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biological</a:t>
            </a:r>
            <a:r>
              <a:rPr lang="es-ES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reactor</a:t>
            </a:r>
          </a:p>
          <a:p>
            <a:pPr algn="ctr">
              <a:defRPr/>
            </a:pPr>
            <a:r>
              <a:rPr lang="es-ES" sz="14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soluble</a:t>
            </a:r>
            <a:r>
              <a:rPr lang="es-ES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s-ES" sz="14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sample</a:t>
            </a:r>
            <a:endParaRPr lang="es-ES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2292" name="192 Grupo"/>
          <p:cNvGrpSpPr>
            <a:grpSpLocks/>
          </p:cNvGrpSpPr>
          <p:nvPr/>
        </p:nvGrpSpPr>
        <p:grpSpPr bwMode="auto">
          <a:xfrm>
            <a:off x="6587877" y="2565921"/>
            <a:ext cx="936625" cy="503238"/>
            <a:chOff x="6732240" y="1916832"/>
            <a:chExt cx="936776" cy="504056"/>
          </a:xfrm>
        </p:grpSpPr>
        <p:sp>
          <p:nvSpPr>
            <p:cNvPr id="87" name="86 Rectángulo redondeado"/>
            <p:cNvSpPr/>
            <p:nvPr/>
          </p:nvSpPr>
          <p:spPr>
            <a:xfrm>
              <a:off x="6732240" y="1916832"/>
              <a:ext cx="936776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2320" name="88 CuadroTexto"/>
            <p:cNvSpPr txBox="1">
              <a:spLocks noChangeArrowheads="1"/>
            </p:cNvSpPr>
            <p:nvPr/>
          </p:nvSpPr>
          <p:spPr bwMode="auto">
            <a:xfrm>
              <a:off x="6732912" y="1988212"/>
              <a:ext cx="936104" cy="308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400" b="1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bCOD</a:t>
              </a:r>
            </a:p>
          </p:txBody>
        </p:sp>
      </p:grpSp>
      <p:grpSp>
        <p:nvGrpSpPr>
          <p:cNvPr id="12293" name="193 Grupo"/>
          <p:cNvGrpSpPr>
            <a:grpSpLocks/>
          </p:cNvGrpSpPr>
          <p:nvPr/>
        </p:nvGrpSpPr>
        <p:grpSpPr bwMode="auto">
          <a:xfrm>
            <a:off x="6587877" y="3356496"/>
            <a:ext cx="936625" cy="720725"/>
            <a:chOff x="611560" y="5805264"/>
            <a:chExt cx="936104" cy="720080"/>
          </a:xfrm>
        </p:grpSpPr>
        <p:sp>
          <p:nvSpPr>
            <p:cNvPr id="88" name="87 Rectángulo redondeado"/>
            <p:cNvSpPr/>
            <p:nvPr/>
          </p:nvSpPr>
          <p:spPr>
            <a:xfrm>
              <a:off x="611560" y="5805264"/>
              <a:ext cx="936104" cy="7200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2318" name="89 CuadroTexto"/>
            <p:cNvSpPr txBox="1">
              <a:spLocks noChangeArrowheads="1"/>
            </p:cNvSpPr>
            <p:nvPr/>
          </p:nvSpPr>
          <p:spPr bwMode="auto">
            <a:xfrm>
              <a:off x="611560" y="5877272"/>
              <a:ext cx="936104" cy="565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400" b="1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rbCOD</a:t>
              </a:r>
            </a:p>
            <a:p>
              <a:pPr algn="ctr"/>
              <a:r>
                <a:rPr lang="es-ES" sz="1400" b="1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S</a:t>
              </a:r>
              <a:r>
                <a:rPr lang="es-ES" sz="1400" b="1" baseline="-2000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S</a:t>
              </a:r>
            </a:p>
          </p:txBody>
        </p:sp>
      </p:grpSp>
      <p:sp>
        <p:nvSpPr>
          <p:cNvPr id="129" name="128 CuadroTexto"/>
          <p:cNvSpPr txBox="1"/>
          <p:nvPr/>
        </p:nvSpPr>
        <p:spPr>
          <a:xfrm>
            <a:off x="1115764" y="2348434"/>
            <a:ext cx="2447925" cy="566737"/>
          </a:xfrm>
          <a:prstGeom prst="rect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14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Influent</a:t>
            </a:r>
            <a:r>
              <a:rPr lang="es-ES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</a:t>
            </a:r>
            <a:r>
              <a:rPr lang="es-ES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biological</a:t>
            </a:r>
            <a:r>
              <a:rPr lang="es-ES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reactor</a:t>
            </a:r>
          </a:p>
          <a:p>
            <a:pPr algn="ctr">
              <a:defRPr/>
            </a:pPr>
            <a:r>
              <a:rPr lang="es-ES" sz="14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non-</a:t>
            </a:r>
            <a:r>
              <a:rPr lang="es-ES" sz="1400" u="sng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filtered</a:t>
            </a:r>
            <a:r>
              <a:rPr lang="es-ES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sample</a:t>
            </a:r>
            <a:endParaRPr lang="es-ES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0" name="129 CuadroTexto"/>
          <p:cNvSpPr txBox="1"/>
          <p:nvPr/>
        </p:nvSpPr>
        <p:spPr>
          <a:xfrm>
            <a:off x="4139952" y="2492896"/>
            <a:ext cx="2160587" cy="787400"/>
          </a:xfrm>
          <a:prstGeom prst="rect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 test in BM respirometer</a:t>
            </a:r>
          </a:p>
          <a:p>
            <a:pPr algn="ctr">
              <a:defRPr/>
            </a:pPr>
            <a:r>
              <a:rPr lang="es-ES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bCOD</a:t>
            </a:r>
            <a:r>
              <a:rPr lang="es-ES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= CO / (1 – Y</a:t>
            </a:r>
            <a:r>
              <a:rPr lang="es-ES" sz="1400" baseline="-20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s-ES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algn="ctr">
              <a:defRPr/>
            </a:pPr>
            <a:r>
              <a:rPr lang="es-ES" sz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s-ES" sz="12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automatic</a:t>
            </a:r>
            <a:r>
              <a:rPr lang="es-ES" sz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2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calculation</a:t>
            </a:r>
            <a:r>
              <a:rPr lang="es-ES" sz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160" name="159 CuadroTexto"/>
          <p:cNvSpPr txBox="1"/>
          <p:nvPr/>
        </p:nvSpPr>
        <p:spPr>
          <a:xfrm>
            <a:off x="1115764" y="3069159"/>
            <a:ext cx="2447925" cy="566737"/>
          </a:xfrm>
          <a:prstGeom prst="rect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14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Activated</a:t>
            </a:r>
            <a:r>
              <a:rPr lang="es-ES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sludge</a:t>
            </a:r>
            <a:r>
              <a:rPr lang="es-ES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>
              <a:defRPr/>
            </a:pPr>
            <a:r>
              <a:rPr lang="es-ES" sz="14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under</a:t>
            </a:r>
            <a:r>
              <a:rPr lang="es-ES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endogenous</a:t>
            </a:r>
            <a:r>
              <a:rPr lang="es-ES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respiration</a:t>
            </a:r>
            <a:endParaRPr lang="es-ES" sz="1400" dirty="0">
              <a:solidFill>
                <a:schemeClr val="tx1"/>
              </a:solidFill>
            </a:endParaRPr>
          </a:p>
        </p:txBody>
      </p:sp>
      <p:grpSp>
        <p:nvGrpSpPr>
          <p:cNvPr id="12297" name="188 Grupo"/>
          <p:cNvGrpSpPr>
            <a:grpSpLocks/>
          </p:cNvGrpSpPr>
          <p:nvPr/>
        </p:nvGrpSpPr>
        <p:grpSpPr bwMode="auto">
          <a:xfrm>
            <a:off x="3563689" y="3500959"/>
            <a:ext cx="288925" cy="576262"/>
            <a:chOff x="3563888" y="1911955"/>
            <a:chExt cx="216024" cy="513810"/>
          </a:xfrm>
        </p:grpSpPr>
        <p:cxnSp>
          <p:nvCxnSpPr>
            <p:cNvPr id="190" name="189 Forma"/>
            <p:cNvCxnSpPr/>
            <p:nvPr/>
          </p:nvCxnSpPr>
          <p:spPr>
            <a:xfrm>
              <a:off x="3563888" y="1911955"/>
              <a:ext cx="216024" cy="513810"/>
            </a:xfrm>
            <a:prstGeom prst="bentConnector2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190 Conector recto"/>
            <p:cNvCxnSpPr/>
            <p:nvPr/>
          </p:nvCxnSpPr>
          <p:spPr>
            <a:xfrm flipH="1">
              <a:off x="3563888" y="2421519"/>
              <a:ext cx="216024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191 CuadroTexto"/>
          <p:cNvSpPr txBox="1"/>
          <p:nvPr/>
        </p:nvSpPr>
        <p:spPr>
          <a:xfrm>
            <a:off x="4139952" y="3429521"/>
            <a:ext cx="2160587" cy="787400"/>
          </a:xfrm>
          <a:prstGeom prst="rect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 test in BM respirometer</a:t>
            </a:r>
          </a:p>
          <a:p>
            <a:pPr algn="ctr">
              <a:defRPr/>
            </a:pPr>
            <a:r>
              <a:rPr lang="es-ES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rbCOD = </a:t>
            </a:r>
            <a:r>
              <a:rPr lang="es-ES" sz="14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COs</a:t>
            </a:r>
            <a:r>
              <a:rPr lang="es-ES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/ (1 – Y</a:t>
            </a:r>
            <a:r>
              <a:rPr lang="es-ES" sz="1400" baseline="-20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s-ES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algn="ctr">
              <a:defRPr/>
            </a:pPr>
            <a:r>
              <a:rPr lang="es-ES" sz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s-ES" sz="12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automatic</a:t>
            </a:r>
            <a:r>
              <a:rPr lang="es-ES" sz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2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calculation</a:t>
            </a:r>
            <a:r>
              <a:rPr lang="es-ES" sz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cxnSp>
        <p:nvCxnSpPr>
          <p:cNvPr id="198" name="197 Conector recto de flecha"/>
          <p:cNvCxnSpPr/>
          <p:nvPr/>
        </p:nvCxnSpPr>
        <p:spPr>
          <a:xfrm>
            <a:off x="3852614" y="2924696"/>
            <a:ext cx="287338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198 Conector recto de flecha"/>
          <p:cNvCxnSpPr/>
          <p:nvPr/>
        </p:nvCxnSpPr>
        <p:spPr>
          <a:xfrm>
            <a:off x="3852614" y="3789884"/>
            <a:ext cx="287338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199 Conector recto de flecha"/>
          <p:cNvCxnSpPr/>
          <p:nvPr/>
        </p:nvCxnSpPr>
        <p:spPr>
          <a:xfrm>
            <a:off x="6300539" y="2853259"/>
            <a:ext cx="287338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200 Conector recto de flecha"/>
          <p:cNvCxnSpPr/>
          <p:nvPr/>
        </p:nvCxnSpPr>
        <p:spPr>
          <a:xfrm>
            <a:off x="6300539" y="3716859"/>
            <a:ext cx="287338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06" name="233 Grupo"/>
          <p:cNvGrpSpPr>
            <a:grpSpLocks/>
          </p:cNvGrpSpPr>
          <p:nvPr/>
        </p:nvGrpSpPr>
        <p:grpSpPr bwMode="auto">
          <a:xfrm>
            <a:off x="3563689" y="2637359"/>
            <a:ext cx="288925" cy="576262"/>
            <a:chOff x="3563888" y="1911955"/>
            <a:chExt cx="216024" cy="513810"/>
          </a:xfrm>
        </p:grpSpPr>
        <p:cxnSp>
          <p:nvCxnSpPr>
            <p:cNvPr id="235" name="234 Forma"/>
            <p:cNvCxnSpPr/>
            <p:nvPr/>
          </p:nvCxnSpPr>
          <p:spPr>
            <a:xfrm>
              <a:off x="3563888" y="1911955"/>
              <a:ext cx="216024" cy="513810"/>
            </a:xfrm>
            <a:prstGeom prst="bentConnector2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235 Conector recto"/>
            <p:cNvCxnSpPr/>
            <p:nvPr/>
          </p:nvCxnSpPr>
          <p:spPr>
            <a:xfrm flipH="1">
              <a:off x="3563888" y="2421519"/>
              <a:ext cx="216024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7" name="Text Box 6"/>
          <p:cNvSpPr txBox="1">
            <a:spLocks noChangeArrowheads="1"/>
          </p:cNvSpPr>
          <p:nvPr/>
        </p:nvSpPr>
        <p:spPr bwMode="auto">
          <a:xfrm>
            <a:off x="539750" y="115888"/>
            <a:ext cx="8064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sz="2000" b="1" smtClean="0">
                <a:latin typeface="Calibri" pitchFamily="34" charset="0"/>
                <a:cs typeface="+mn-cs"/>
              </a:rPr>
              <a:t>Wastewater </a:t>
            </a:r>
            <a:r>
              <a:rPr lang="es-ES" sz="2000" b="1">
                <a:latin typeface="Calibri" pitchFamily="34" charset="0"/>
                <a:cs typeface="+mn-cs"/>
              </a:rPr>
              <a:t>COD </a:t>
            </a:r>
            <a:r>
              <a:rPr lang="es-ES" sz="2000" b="1" smtClean="0">
                <a:latin typeface="Calibri" pitchFamily="34" charset="0"/>
                <a:cs typeface="+mn-cs"/>
              </a:rPr>
              <a:t>biodegradable fractions by BM Respirometery</a:t>
            </a:r>
            <a:endParaRPr lang="es-ES" sz="2000" b="1" dirty="0">
              <a:latin typeface="Calibri" pitchFamily="34" charset="0"/>
              <a:cs typeface="+mn-cs"/>
            </a:endParaRPr>
          </a:p>
        </p:txBody>
      </p:sp>
      <p:sp>
        <p:nvSpPr>
          <p:cNvPr id="238" name="Text Box 6"/>
          <p:cNvSpPr txBox="1">
            <a:spLocks noChangeArrowheads="1"/>
          </p:cNvSpPr>
          <p:nvPr/>
        </p:nvSpPr>
        <p:spPr bwMode="auto">
          <a:xfrm>
            <a:off x="467544" y="692696"/>
            <a:ext cx="820851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sz="1400" dirty="0" err="1">
                <a:latin typeface="Calibri" pitchFamily="34" charset="0"/>
                <a:cs typeface="+mn-cs"/>
              </a:rPr>
              <a:t>From</a:t>
            </a:r>
            <a:r>
              <a:rPr lang="es-ES" sz="1400" dirty="0">
                <a:latin typeface="Calibri" pitchFamily="34" charset="0"/>
                <a:cs typeface="+mn-cs"/>
              </a:rPr>
              <a:t> </a:t>
            </a:r>
            <a:r>
              <a:rPr lang="es-ES" sz="1400" dirty="0" err="1">
                <a:latin typeface="Calibri" pitchFamily="34" charset="0"/>
                <a:cs typeface="+mn-cs"/>
              </a:rPr>
              <a:t>endogenous</a:t>
            </a:r>
            <a:r>
              <a:rPr lang="es-ES" sz="1400" dirty="0">
                <a:latin typeface="Calibri" pitchFamily="34" charset="0"/>
                <a:cs typeface="+mn-cs"/>
              </a:rPr>
              <a:t> </a:t>
            </a:r>
            <a:r>
              <a:rPr lang="es-ES" sz="1400" dirty="0" err="1">
                <a:latin typeface="Calibri" pitchFamily="34" charset="0"/>
                <a:cs typeface="+mn-cs"/>
              </a:rPr>
              <a:t>activated</a:t>
            </a:r>
            <a:r>
              <a:rPr lang="es-ES" sz="1400" dirty="0">
                <a:latin typeface="Calibri" pitchFamily="34" charset="0"/>
                <a:cs typeface="+mn-cs"/>
              </a:rPr>
              <a:t> </a:t>
            </a:r>
            <a:r>
              <a:rPr lang="es-ES" sz="1400" dirty="0" err="1">
                <a:latin typeface="Calibri" pitchFamily="34" charset="0"/>
                <a:cs typeface="+mn-cs"/>
              </a:rPr>
              <a:t>sludge</a:t>
            </a:r>
            <a:r>
              <a:rPr lang="es-ES" sz="1400" dirty="0">
                <a:latin typeface="Calibri" pitchFamily="34" charset="0"/>
                <a:cs typeface="+mn-cs"/>
              </a:rPr>
              <a:t> </a:t>
            </a:r>
            <a:r>
              <a:rPr lang="es-ES" sz="1400">
                <a:latin typeface="Calibri" pitchFamily="34" charset="0"/>
                <a:cs typeface="+mn-cs"/>
              </a:rPr>
              <a:t>and </a:t>
            </a:r>
            <a:r>
              <a:rPr lang="es-ES" sz="1400" smtClean="0">
                <a:latin typeface="Calibri" pitchFamily="34" charset="0"/>
                <a:cs typeface="+mn-cs"/>
              </a:rPr>
              <a:t>wastewater sample (non-filtered and soluble), </a:t>
            </a:r>
            <a:r>
              <a:rPr lang="es-ES" sz="1400" dirty="0" err="1">
                <a:latin typeface="Calibri" pitchFamily="34" charset="0"/>
                <a:cs typeface="+mn-cs"/>
              </a:rPr>
              <a:t>the</a:t>
            </a:r>
            <a:r>
              <a:rPr lang="es-ES" sz="1400" dirty="0">
                <a:latin typeface="Calibri" pitchFamily="34" charset="0"/>
                <a:cs typeface="+mn-cs"/>
              </a:rPr>
              <a:t> BM respirometer can </a:t>
            </a:r>
            <a:r>
              <a:rPr lang="es-ES" sz="1400" dirty="0" err="1">
                <a:latin typeface="Calibri" pitchFamily="34" charset="0"/>
                <a:cs typeface="+mn-cs"/>
              </a:rPr>
              <a:t>automatically</a:t>
            </a:r>
            <a:r>
              <a:rPr lang="es-ES" sz="1400" dirty="0">
                <a:latin typeface="Calibri" pitchFamily="34" charset="0"/>
                <a:cs typeface="+mn-cs"/>
              </a:rPr>
              <a:t> determine </a:t>
            </a:r>
            <a:r>
              <a:rPr lang="es-ES" sz="1400" dirty="0" err="1">
                <a:latin typeface="Calibri" pitchFamily="34" charset="0"/>
                <a:cs typeface="+mn-cs"/>
              </a:rPr>
              <a:t>the</a:t>
            </a:r>
            <a:r>
              <a:rPr lang="es-ES" sz="1400" dirty="0">
                <a:latin typeface="Calibri" pitchFamily="34" charset="0"/>
                <a:cs typeface="+mn-cs"/>
              </a:rPr>
              <a:t> biodegradable COD (bCOD) and </a:t>
            </a:r>
            <a:r>
              <a:rPr lang="es-ES" sz="1400" dirty="0" err="1">
                <a:latin typeface="Calibri" pitchFamily="34" charset="0"/>
                <a:cs typeface="+mn-cs"/>
              </a:rPr>
              <a:t>readily</a:t>
            </a:r>
            <a:r>
              <a:rPr lang="es-ES" sz="1400" dirty="0">
                <a:latin typeface="Calibri" pitchFamily="34" charset="0"/>
                <a:cs typeface="+mn-cs"/>
              </a:rPr>
              <a:t> biodegradable COD </a:t>
            </a:r>
            <a:r>
              <a:rPr lang="es-ES" sz="1400">
                <a:latin typeface="Calibri" pitchFamily="34" charset="0"/>
                <a:cs typeface="+mn-cs"/>
              </a:rPr>
              <a:t>(</a:t>
            </a:r>
            <a:r>
              <a:rPr lang="es-ES" sz="1400" smtClean="0">
                <a:latin typeface="Calibri" pitchFamily="34" charset="0"/>
                <a:cs typeface="+mn-cs"/>
              </a:rPr>
              <a:t>rbCOD)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sz="1400" smtClean="0">
                <a:latin typeface="Calibri" pitchFamily="34" charset="0"/>
                <a:cs typeface="+mn-cs"/>
              </a:rPr>
              <a:t>The automatic calculation is performed in base of the mathematical formula based on the Consumed Oxygen (CO) and Yield Coefficient (Y</a:t>
            </a:r>
            <a:r>
              <a:rPr lang="es-ES" sz="1400" baseline="-20000" smtClean="0">
                <a:latin typeface="Calibri" pitchFamily="34" charset="0"/>
                <a:cs typeface="+mn-cs"/>
              </a:rPr>
              <a:t>H</a:t>
            </a:r>
            <a:r>
              <a:rPr lang="es-ES" sz="1400" smtClean="0">
                <a:latin typeface="Calibri" pitchFamily="34" charset="0"/>
                <a:cs typeface="+mn-cs"/>
              </a:rPr>
              <a:t>)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endParaRPr lang="es-ES" sz="800" smtClean="0">
              <a:latin typeface="Calibri" pitchFamily="34" charset="0"/>
              <a:cs typeface="+mn-cs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sz="1400" smtClean="0">
                <a:latin typeface="Calibri" pitchFamily="34" charset="0"/>
                <a:cs typeface="+mn-cs"/>
              </a:rPr>
              <a:t>From bCOD, rbCODs, total COD (COD) and soluble COD (sCOD), the main COD fractions can then be </a:t>
            </a:r>
            <a:r>
              <a:rPr lang="es-ES" sz="1400" dirty="0" err="1">
                <a:latin typeface="Calibri" pitchFamily="34" charset="0"/>
                <a:cs typeface="+mn-cs"/>
              </a:rPr>
              <a:t>calculated</a:t>
            </a:r>
            <a:r>
              <a:rPr lang="es-ES" sz="1400" dirty="0">
                <a:latin typeface="Calibri" pitchFamily="34" charset="0"/>
                <a:cs typeface="+mn-cs"/>
              </a:rPr>
              <a:t>. </a:t>
            </a:r>
          </a:p>
        </p:txBody>
      </p:sp>
      <p:sp>
        <p:nvSpPr>
          <p:cNvPr id="12309" name="238 CuadroTexto"/>
          <p:cNvSpPr txBox="1">
            <a:spLocks noChangeArrowheads="1"/>
          </p:cNvSpPr>
          <p:nvPr/>
        </p:nvSpPr>
        <p:spPr bwMode="auto">
          <a:xfrm>
            <a:off x="467494" y="4797772"/>
            <a:ext cx="82089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1200" i="1" u="sng">
                <a:latin typeface="Calibri" pitchFamily="34" charset="0"/>
                <a:cs typeface="Calibri" pitchFamily="34" charset="0"/>
              </a:rPr>
              <a:t>Note</a:t>
            </a:r>
            <a:r>
              <a:rPr lang="es-ES" sz="1200" i="1">
                <a:latin typeface="Calibri" pitchFamily="34" charset="0"/>
                <a:cs typeface="Calibri" pitchFamily="34" charset="0"/>
              </a:rPr>
              <a:t>: in case there is nitrification in the actual process, a dose of allyl-thiourea (ATU) must be added to the endogenous sludge before the test performance (normally 3 mg ATU per g of MLVSS)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539750" y="115888"/>
            <a:ext cx="8064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sz="2000" b="1" smtClean="0">
                <a:latin typeface="Calibri" pitchFamily="34" charset="0"/>
                <a:cs typeface="+mn-cs"/>
              </a:rPr>
              <a:t>Essential COD fractions  by BM Respirometry </a:t>
            </a:r>
            <a:endParaRPr lang="es-ES" sz="2000" b="1" dirty="0">
              <a:latin typeface="Calibri" pitchFamily="34" charset="0"/>
              <a:cs typeface="+mn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915816" y="4221088"/>
            <a:ext cx="201622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b="1" smtClean="0">
                <a:latin typeface="Calibri" pitchFamily="34" charset="0"/>
                <a:cs typeface="Calibri" pitchFamily="34" charset="0"/>
              </a:rPr>
              <a:t>sbCOD (X</a:t>
            </a:r>
            <a:r>
              <a:rPr lang="es-ES" sz="1200" b="1" baseline="-20000" smtClean="0">
                <a:latin typeface="Calibri" pitchFamily="34" charset="0"/>
                <a:cs typeface="Calibri" pitchFamily="34" charset="0"/>
              </a:rPr>
              <a:t>S</a:t>
            </a:r>
            <a:r>
              <a:rPr lang="es-ES" sz="1200" b="1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algn="ctr"/>
            <a:r>
              <a:rPr lang="es-ES" sz="1000" smtClean="0">
                <a:latin typeface="Calibri" pitchFamily="34" charset="0"/>
                <a:cs typeface="Calibri" pitchFamily="34" charset="0"/>
              </a:rPr>
              <a:t>slowly  biodegradable COD</a:t>
            </a:r>
            <a:endParaRPr lang="es-ES" sz="1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220072" y="3933056"/>
            <a:ext cx="144016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b="1" smtClean="0">
                <a:latin typeface="Calibri" pitchFamily="34" charset="0"/>
                <a:cs typeface="Calibri" pitchFamily="34" charset="0"/>
              </a:rPr>
              <a:t>bCOD </a:t>
            </a:r>
          </a:p>
          <a:p>
            <a:pPr algn="ctr"/>
            <a:r>
              <a:rPr lang="es-ES" sz="1000" smtClean="0">
                <a:latin typeface="Calibri" pitchFamily="34" charset="0"/>
                <a:cs typeface="Calibri" pitchFamily="34" charset="0"/>
              </a:rPr>
              <a:t>biodegradable COD</a:t>
            </a:r>
            <a:endParaRPr lang="es-ES" sz="1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220072" y="5013176"/>
            <a:ext cx="144016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b="1" smtClean="0">
                <a:latin typeface="Calibri" pitchFamily="34" charset="0"/>
                <a:cs typeface="Calibri" pitchFamily="34" charset="0"/>
              </a:rPr>
              <a:t>nbCOD </a:t>
            </a:r>
          </a:p>
          <a:p>
            <a:pPr algn="ctr"/>
            <a:r>
              <a:rPr lang="es-ES" sz="1000">
                <a:latin typeface="Calibri" pitchFamily="34" charset="0"/>
                <a:cs typeface="Calibri" pitchFamily="34" charset="0"/>
              </a:rPr>
              <a:t>n</a:t>
            </a:r>
            <a:r>
              <a:rPr lang="es-ES" sz="1000" smtClean="0">
                <a:latin typeface="Calibri" pitchFamily="34" charset="0"/>
                <a:cs typeface="Calibri" pitchFamily="34" charset="0"/>
              </a:rPr>
              <a:t>on-biodegradable COD</a:t>
            </a:r>
            <a:endParaRPr lang="es-ES" sz="1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804248" y="4437112"/>
            <a:ext cx="86409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b="1" smtClean="0">
                <a:latin typeface="Calibri" pitchFamily="34" charset="0"/>
                <a:cs typeface="Calibri" pitchFamily="34" charset="0"/>
              </a:rPr>
              <a:t>COD </a:t>
            </a:r>
          </a:p>
          <a:p>
            <a:pPr algn="ctr"/>
            <a:r>
              <a:rPr lang="es-ES" sz="1000" smtClean="0">
                <a:latin typeface="Calibri" pitchFamily="34" charset="0"/>
                <a:cs typeface="Calibri" pitchFamily="34" charset="0"/>
              </a:rPr>
              <a:t>Total COD</a:t>
            </a:r>
            <a:endParaRPr lang="es-ES" sz="10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8" name="117 Forma"/>
          <p:cNvCxnSpPr>
            <a:stCxn id="14" idx="0"/>
            <a:endCxn id="11" idx="3"/>
          </p:cNvCxnSpPr>
          <p:nvPr/>
        </p:nvCxnSpPr>
        <p:spPr>
          <a:xfrm rot="16200000" flipV="1">
            <a:off x="6811653" y="4012469"/>
            <a:ext cx="273223" cy="57606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20" name="119 Forma"/>
          <p:cNvCxnSpPr>
            <a:stCxn id="14" idx="2"/>
            <a:endCxn id="12" idx="3"/>
          </p:cNvCxnSpPr>
          <p:nvPr/>
        </p:nvCxnSpPr>
        <p:spPr>
          <a:xfrm rot="5400000">
            <a:off x="6775648" y="4783361"/>
            <a:ext cx="345232" cy="57606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3" name="22 Conector angular"/>
          <p:cNvCxnSpPr/>
          <p:nvPr/>
        </p:nvCxnSpPr>
        <p:spPr>
          <a:xfrm rot="10800000" flipV="1">
            <a:off x="4932040" y="4149080"/>
            <a:ext cx="288032" cy="28803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24" name="23 CuadroTexto"/>
          <p:cNvSpPr txBox="1"/>
          <p:nvPr/>
        </p:nvSpPr>
        <p:spPr>
          <a:xfrm>
            <a:off x="2915816" y="3717032"/>
            <a:ext cx="201622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b="1" smtClean="0">
                <a:latin typeface="Calibri" pitchFamily="34" charset="0"/>
                <a:cs typeface="Calibri" pitchFamily="34" charset="0"/>
              </a:rPr>
              <a:t>rbCOD (S</a:t>
            </a:r>
            <a:r>
              <a:rPr lang="es-ES" sz="1200" b="1" baseline="-20000" smtClean="0">
                <a:latin typeface="Calibri" pitchFamily="34" charset="0"/>
                <a:cs typeface="Calibri" pitchFamily="34" charset="0"/>
              </a:rPr>
              <a:t>S</a:t>
            </a:r>
            <a:r>
              <a:rPr lang="es-ES" sz="1200" b="1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algn="ctr"/>
            <a:r>
              <a:rPr lang="es-ES" sz="1000" smtClean="0">
                <a:latin typeface="Calibri" pitchFamily="34" charset="0"/>
                <a:cs typeface="Calibri" pitchFamily="34" charset="0"/>
              </a:rPr>
              <a:t>readily  biodegradable COD</a:t>
            </a:r>
            <a:endParaRPr lang="es-ES" sz="10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6" name="25 Conector angular"/>
          <p:cNvCxnSpPr>
            <a:stCxn id="11" idx="1"/>
            <a:endCxn id="24" idx="3"/>
          </p:cNvCxnSpPr>
          <p:nvPr/>
        </p:nvCxnSpPr>
        <p:spPr>
          <a:xfrm rot="10800000">
            <a:off x="4932040" y="3947865"/>
            <a:ext cx="288032" cy="21602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grpSp>
        <p:nvGrpSpPr>
          <p:cNvPr id="2" name="37 Grupo"/>
          <p:cNvGrpSpPr/>
          <p:nvPr/>
        </p:nvGrpSpPr>
        <p:grpSpPr>
          <a:xfrm>
            <a:off x="1907704" y="908720"/>
            <a:ext cx="5267325" cy="2371725"/>
            <a:chOff x="2123728" y="908720"/>
            <a:chExt cx="5267325" cy="2371725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23728" y="908720"/>
              <a:ext cx="5267325" cy="2371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32 CuadroTexto"/>
            <p:cNvSpPr txBox="1"/>
            <p:nvPr/>
          </p:nvSpPr>
          <p:spPr>
            <a:xfrm>
              <a:off x="2483768" y="1268760"/>
              <a:ext cx="151216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smtClean="0">
                  <a:latin typeface="Calibri" pitchFamily="34" charset="0"/>
                  <a:cs typeface="Calibri" pitchFamily="34" charset="0"/>
                </a:rPr>
                <a:t>BM Respirometry  R tests</a:t>
              </a:r>
              <a:endParaRPr lang="es-E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33 CuadroTexto"/>
            <p:cNvSpPr txBox="1"/>
            <p:nvPr/>
          </p:nvSpPr>
          <p:spPr>
            <a:xfrm>
              <a:off x="3851920" y="1628800"/>
              <a:ext cx="13681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smtClean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not filtered sample</a:t>
              </a:r>
              <a:endParaRPr lang="es-E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" name="34 CuadroTexto"/>
            <p:cNvSpPr txBox="1"/>
            <p:nvPr/>
          </p:nvSpPr>
          <p:spPr>
            <a:xfrm>
              <a:off x="4788024" y="1484784"/>
              <a:ext cx="57606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000" b="1" smtClean="0">
                  <a:latin typeface="Calibri" pitchFamily="34" charset="0"/>
                  <a:cs typeface="Calibri" pitchFamily="34" charset="0"/>
                </a:rPr>
                <a:t>bCOD</a:t>
              </a:r>
              <a:r>
                <a:rPr lang="es-ES" sz="1200" b="1" smtClean="0">
                  <a:latin typeface="Calibri" pitchFamily="34" charset="0"/>
                  <a:cs typeface="Calibri" pitchFamily="34" charset="0"/>
                </a:rPr>
                <a:t> </a:t>
              </a:r>
            </a:p>
          </p:txBody>
        </p:sp>
        <p:sp>
          <p:nvSpPr>
            <p:cNvPr id="36" name="35 CuadroTexto"/>
            <p:cNvSpPr txBox="1"/>
            <p:nvPr/>
          </p:nvSpPr>
          <p:spPr>
            <a:xfrm>
              <a:off x="3275856" y="2564904"/>
              <a:ext cx="12961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smtClean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truly soluble sample</a:t>
              </a:r>
            </a:p>
          </p:txBody>
        </p:sp>
        <p:sp>
          <p:nvSpPr>
            <p:cNvPr id="37" name="36 CuadroTexto"/>
            <p:cNvSpPr txBox="1"/>
            <p:nvPr/>
          </p:nvSpPr>
          <p:spPr>
            <a:xfrm>
              <a:off x="4211960" y="2420888"/>
              <a:ext cx="5760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b="1" smtClean="0">
                  <a:latin typeface="Calibri" pitchFamily="34" charset="0"/>
                  <a:cs typeface="Calibri" pitchFamily="34" charset="0"/>
                </a:rPr>
                <a:t>rbCOD </a:t>
              </a:r>
            </a:p>
          </p:txBody>
        </p:sp>
      </p:grpSp>
      <p:cxnSp>
        <p:nvCxnSpPr>
          <p:cNvPr id="30" name="29 Conector recto"/>
          <p:cNvCxnSpPr/>
          <p:nvPr/>
        </p:nvCxnSpPr>
        <p:spPr>
          <a:xfrm>
            <a:off x="4499992" y="2564904"/>
            <a:ext cx="792088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>
            <a:off x="5292080" y="2564904"/>
            <a:ext cx="0" cy="1224136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/>
          <p:nvPr/>
        </p:nvCxnSpPr>
        <p:spPr>
          <a:xfrm flipH="1">
            <a:off x="4932042" y="3789040"/>
            <a:ext cx="360038" cy="0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>
            <a:off x="5004048" y="1628800"/>
            <a:ext cx="648072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 de flecha"/>
          <p:cNvCxnSpPr/>
          <p:nvPr/>
        </p:nvCxnSpPr>
        <p:spPr>
          <a:xfrm>
            <a:off x="5652120" y="1628800"/>
            <a:ext cx="0" cy="2304256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CuadroTexto"/>
          <p:cNvSpPr txBox="1"/>
          <p:nvPr/>
        </p:nvSpPr>
        <p:spPr>
          <a:xfrm>
            <a:off x="611560" y="5877272"/>
            <a:ext cx="7992888" cy="276999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s-ES" sz="1200" b="1" smtClean="0">
                <a:latin typeface="Calibri" pitchFamily="34" charset="0"/>
                <a:cs typeface="Calibri" pitchFamily="34" charset="0"/>
              </a:rPr>
              <a:t>sbCOD</a:t>
            </a:r>
            <a:r>
              <a:rPr lang="es-ES" sz="1200" smtClean="0">
                <a:latin typeface="Calibri" pitchFamily="34" charset="0"/>
                <a:cs typeface="Calibri" pitchFamily="34" charset="0"/>
              </a:rPr>
              <a:t> = bCOD – rbCOD    ǁ    </a:t>
            </a:r>
            <a:r>
              <a:rPr lang="es-ES" sz="1200" b="1" smtClean="0">
                <a:latin typeface="Calibri" pitchFamily="34" charset="0"/>
                <a:cs typeface="Calibri" pitchFamily="34" charset="0"/>
              </a:rPr>
              <a:t>nbCOD</a:t>
            </a:r>
            <a:r>
              <a:rPr lang="es-ES" sz="1200" smtClean="0">
                <a:latin typeface="Calibri" pitchFamily="34" charset="0"/>
                <a:cs typeface="Calibri" pitchFamily="34" charset="0"/>
              </a:rPr>
              <a:t> = bCOD – rbCOD   ǁ </a:t>
            </a:r>
          </a:p>
        </p:txBody>
      </p:sp>
      <p:sp>
        <p:nvSpPr>
          <p:cNvPr id="69" name="68 CuadroTexto"/>
          <p:cNvSpPr txBox="1"/>
          <p:nvPr/>
        </p:nvSpPr>
        <p:spPr>
          <a:xfrm>
            <a:off x="3995936" y="980728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smtClean="0">
                <a:latin typeface="Calibri" pitchFamily="34" charset="0"/>
                <a:cs typeface="Calibri" pitchFamily="34" charset="0"/>
              </a:rPr>
              <a:t>bCOD &amp; rbCOD</a:t>
            </a:r>
            <a:endParaRPr lang="es-ES" sz="12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3C726EEA-9620-4F63-B764-46B96D350003}" type="slidenum">
              <a:rPr lang="es-ES" smtClean="0"/>
              <a:pPr/>
              <a:t>12</a:t>
            </a:fld>
            <a:endParaRPr lang="es-ES" smtClean="0"/>
          </a:p>
        </p:txBody>
      </p:sp>
      <p:sp>
        <p:nvSpPr>
          <p:cNvPr id="44" name="43 CuadroTexto"/>
          <p:cNvSpPr txBox="1"/>
          <p:nvPr/>
        </p:nvSpPr>
        <p:spPr>
          <a:xfrm>
            <a:off x="1907704" y="3284984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bCOD and rbCOD respirograms in BM Respirometry</a:t>
            </a:r>
            <a:endParaRPr lang="es-ES" sz="120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9D050277-BAE3-47F6-A3E2-F0E3D8DDC5DF}" type="slidenum">
              <a:rPr lang="es-ES" smtClean="0"/>
              <a:pPr/>
              <a:t>13</a:t>
            </a:fld>
            <a:endParaRPr lang="es-ES" smtClean="0"/>
          </a:p>
        </p:txBody>
      </p:sp>
      <p:sp>
        <p:nvSpPr>
          <p:cNvPr id="27651" name="3 CuadroTexto"/>
          <p:cNvSpPr txBox="1">
            <a:spLocks noChangeArrowheads="1"/>
          </p:cNvSpPr>
          <p:nvPr/>
        </p:nvSpPr>
        <p:spPr bwMode="auto">
          <a:xfrm>
            <a:off x="755650" y="1989138"/>
            <a:ext cx="7848600" cy="13477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Influence</a:t>
            </a:r>
            <a:r>
              <a:rPr lang="es-ES_tradnl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of COD </a:t>
            </a:r>
            <a:r>
              <a:rPr lang="es-ES_tradnl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fractions</a:t>
            </a:r>
            <a:r>
              <a:rPr lang="es-ES_tradnl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in </a:t>
            </a:r>
            <a:r>
              <a:rPr lang="es-ES_tradnl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</a:t>
            </a:r>
            <a:r>
              <a:rPr lang="es-ES_tradnl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biological</a:t>
            </a:r>
            <a:r>
              <a:rPr lang="es-ES_tradnl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wastewater</a:t>
            </a:r>
            <a:r>
              <a:rPr lang="es-ES_tradnl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treatment</a:t>
            </a:r>
            <a:endParaRPr lang="es-ES_tradnl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s-ES_tradnl" sz="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5805488"/>
            <a:ext cx="140176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8730098E-E008-4389-A07D-ABB4FF6771D1}" type="slidenum">
              <a:rPr lang="es-ES" smtClean="0"/>
              <a:pPr/>
              <a:t>14</a:t>
            </a:fld>
            <a:endParaRPr lang="es-ES" smtClean="0"/>
          </a:p>
        </p:txBody>
      </p:sp>
      <p:sp>
        <p:nvSpPr>
          <p:cNvPr id="19459" name="3 CuadroTexto"/>
          <p:cNvSpPr txBox="1">
            <a:spLocks noChangeArrowheads="1"/>
          </p:cNvSpPr>
          <p:nvPr/>
        </p:nvSpPr>
        <p:spPr bwMode="auto">
          <a:xfrm>
            <a:off x="539552" y="116632"/>
            <a:ext cx="7993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  <a:cs typeface="Calibri" pitchFamily="34" charset="0"/>
              </a:rPr>
              <a:t>Influence of readily biodegradable COD (rbCOD) </a:t>
            </a:r>
          </a:p>
        </p:txBody>
      </p:sp>
      <p:sp>
        <p:nvSpPr>
          <p:cNvPr id="9220" name="4 CuadroTexto"/>
          <p:cNvSpPr txBox="1">
            <a:spLocks noChangeArrowheads="1"/>
          </p:cNvSpPr>
          <p:nvPr/>
        </p:nvSpPr>
        <p:spPr bwMode="auto">
          <a:xfrm>
            <a:off x="539552" y="836712"/>
            <a:ext cx="8064500" cy="525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Tx/>
              <a:buSzPct val="100000"/>
              <a:buFont typeface="Arial" pitchFamily="34" charset="0"/>
              <a:buChar char="•"/>
              <a:defRPr/>
            </a:pPr>
            <a:r>
              <a:rPr lang="es-ES" sz="1400" dirty="0">
                <a:latin typeface="Calibri" pitchFamily="34" charset="0"/>
                <a:cs typeface="Calibri" pitchFamily="34" charset="0"/>
              </a:rPr>
              <a:t>  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High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rbCOD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within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a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high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F/M, can lead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the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process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towards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 a Bulking &amp;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Fomaing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buClrTx/>
              <a:buSzPct val="100000"/>
              <a:defRPr/>
            </a:pPr>
            <a:endParaRPr lang="es-ES" sz="1000" dirty="0">
              <a:latin typeface="Calibri" pitchFamily="34" charset="0"/>
              <a:cs typeface="Calibri" pitchFamily="34" charset="0"/>
            </a:endParaRPr>
          </a:p>
          <a:p>
            <a:pPr marL="180975" indent="-180975" algn="just">
              <a:buClrTx/>
              <a:buSzPct val="100000"/>
              <a:buFont typeface="Arial" pitchFamily="34" charset="0"/>
              <a:buChar char="•"/>
              <a:defRPr/>
            </a:pPr>
            <a:r>
              <a:rPr lang="es-ES" sz="1400" dirty="0" err="1">
                <a:latin typeface="Calibri" pitchFamily="34" charset="0"/>
                <a:cs typeface="Calibri" pitchFamily="34" charset="0"/>
              </a:rPr>
              <a:t>When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the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aeration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tank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is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operating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under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limited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oxygenation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, a rbCOD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with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high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COD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uptake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rate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can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provoke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 a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dramatic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fall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of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the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dissolved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oxygen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level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to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zero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ppm,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creating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an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important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anoxic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zone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in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the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process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start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and a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possible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septicity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effect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buClrTx/>
              <a:buSzPct val="100000"/>
              <a:buFont typeface="Arial" pitchFamily="34" charset="0"/>
              <a:buChar char="•"/>
              <a:defRPr/>
            </a:pPr>
            <a:endParaRPr lang="es-ES" sz="1000" dirty="0">
              <a:latin typeface="Calibri" pitchFamily="34" charset="0"/>
              <a:cs typeface="Calibri" pitchFamily="34" charset="0"/>
            </a:endParaRPr>
          </a:p>
          <a:p>
            <a:pPr marL="180975" indent="-180975" algn="just">
              <a:buClrTx/>
              <a:buSzPct val="100000"/>
              <a:buFont typeface="Arial" pitchFamily="34" charset="0"/>
              <a:buChar char="•"/>
              <a:defRPr/>
            </a:pPr>
            <a:r>
              <a:rPr lang="es-ES" sz="1400" dirty="0" err="1">
                <a:latin typeface="Calibri" pitchFamily="34" charset="0"/>
                <a:cs typeface="Calibri" pitchFamily="34" charset="0"/>
              </a:rPr>
              <a:t>High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rbCOD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for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a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limited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hidraulic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retention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time can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develop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a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partial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nitrification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and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risk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of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nitrite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in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the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effluent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buClrTx/>
              <a:buSzPct val="100000"/>
              <a:buFont typeface="Arial" pitchFamily="34" charset="0"/>
              <a:buChar char="•"/>
              <a:defRPr/>
            </a:pPr>
            <a:endParaRPr lang="es-ES" sz="1000" dirty="0">
              <a:latin typeface="Calibri" pitchFamily="34" charset="0"/>
              <a:cs typeface="Calibri" pitchFamily="34" charset="0"/>
            </a:endParaRPr>
          </a:p>
          <a:p>
            <a:pPr marL="180975" indent="-180975" algn="just">
              <a:buClrTx/>
              <a:buSzPct val="100000"/>
              <a:buFont typeface="Arial" pitchFamily="34" charset="0"/>
              <a:buChar char="•"/>
              <a:defRPr/>
            </a:pPr>
            <a:r>
              <a:rPr lang="es-ES" sz="1400" dirty="0" err="1">
                <a:latin typeface="Calibri" pitchFamily="34" charset="0"/>
                <a:cs typeface="Calibri" pitchFamily="34" charset="0"/>
              </a:rPr>
              <a:t>The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rbCOD, in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the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influent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of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the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anoxic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zone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,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is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the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carbonaceous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material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available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for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the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facultative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heterotrophic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biomass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to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develop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the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denitrification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process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.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For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this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reason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, a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lack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of rbCOD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will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lead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the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process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to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a </a:t>
            </a:r>
            <a:r>
              <a:rPr lang="es-ES" sz="1400" err="1">
                <a:latin typeface="Calibri" pitchFamily="34" charset="0"/>
                <a:cs typeface="Calibri" pitchFamily="34" charset="0"/>
              </a:rPr>
              <a:t>poor</a:t>
            </a:r>
            <a:r>
              <a:rPr lang="es-ES" sz="140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smtClean="0">
                <a:latin typeface="Calibri" pitchFamily="34" charset="0"/>
                <a:cs typeface="Calibri" pitchFamily="34" charset="0"/>
              </a:rPr>
              <a:t>denitrification 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performance </a:t>
            </a:r>
          </a:p>
          <a:p>
            <a:pPr algn="just">
              <a:buClrTx/>
              <a:buSzPct val="100000"/>
              <a:buFont typeface="Arial" pitchFamily="34" charset="0"/>
              <a:buChar char="•"/>
              <a:defRPr/>
            </a:pPr>
            <a:endParaRPr lang="es-ES" sz="1000" dirty="0">
              <a:latin typeface="Calibri" pitchFamily="34" charset="0"/>
              <a:cs typeface="Calibri" pitchFamily="34" charset="0"/>
            </a:endParaRPr>
          </a:p>
          <a:p>
            <a:pPr algn="just">
              <a:buClrTx/>
              <a:buSzPct val="100000"/>
              <a:buFont typeface="Arial" pitchFamily="34" charset="0"/>
              <a:buChar char="•"/>
              <a:defRPr/>
            </a:pPr>
            <a:r>
              <a:rPr lang="es-ES" sz="1400" dirty="0">
                <a:latin typeface="Calibri" pitchFamily="34" charset="0"/>
                <a:cs typeface="Calibri" pitchFamily="34" charset="0"/>
              </a:rPr>
              <a:t>   </a:t>
            </a:r>
            <a:r>
              <a:rPr lang="es-ES" sz="1400">
                <a:latin typeface="Calibri" pitchFamily="34" charset="0"/>
                <a:cs typeface="Calibri" pitchFamily="34" charset="0"/>
              </a:rPr>
              <a:t>Denitrification </a:t>
            </a:r>
            <a:r>
              <a:rPr lang="es-ES" sz="1400" smtClean="0">
                <a:latin typeface="Calibri" pitchFamily="34" charset="0"/>
                <a:cs typeface="Calibri" pitchFamily="34" charset="0"/>
              </a:rPr>
              <a:t>rate (NUR) is directly proportional  to rbCOD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uptake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rate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err="1">
                <a:latin typeface="Calibri" pitchFamily="34" charset="0"/>
                <a:cs typeface="Calibri" pitchFamily="34" charset="0"/>
              </a:rPr>
              <a:t>during</a:t>
            </a:r>
            <a:r>
              <a:rPr lang="es-ES" sz="140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smtClean="0">
                <a:latin typeface="Calibri" pitchFamily="34" charset="0"/>
                <a:cs typeface="Calibri" pitchFamily="34" charset="0"/>
              </a:rPr>
              <a:t>nitrate oxydation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180975" algn="just">
              <a:defRPr/>
            </a:pPr>
            <a:r>
              <a:rPr lang="es-ES" sz="1400" dirty="0" err="1">
                <a:latin typeface="Calibri" pitchFamily="34" charset="0"/>
                <a:cs typeface="Calibri" pitchFamily="34" charset="0"/>
              </a:rPr>
              <a:t>For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this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reason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,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the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denitrification </a:t>
            </a:r>
            <a:r>
              <a:rPr lang="es-ES" sz="1400" err="1">
                <a:latin typeface="Calibri" pitchFamily="34" charset="0"/>
                <a:cs typeface="Calibri" pitchFamily="34" charset="0"/>
              </a:rPr>
              <a:t>rate</a:t>
            </a:r>
            <a:r>
              <a:rPr lang="es-ES" sz="140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smtClean="0">
                <a:latin typeface="Calibri" pitchFamily="34" charset="0"/>
                <a:cs typeface="Calibri" pitchFamily="34" charset="0"/>
              </a:rPr>
              <a:t>is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proportional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to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the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rbCOD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uptake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rate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(</a:t>
            </a:r>
            <a:r>
              <a:rPr lang="es-ES" sz="1400">
                <a:latin typeface="Calibri" pitchFamily="34" charset="0"/>
                <a:cs typeface="Calibri" pitchFamily="34" charset="0"/>
              </a:rPr>
              <a:t>U</a:t>
            </a:r>
            <a:r>
              <a:rPr lang="es-ES" sz="1400" smtClean="0">
                <a:latin typeface="Calibri" pitchFamily="34" charset="0"/>
                <a:cs typeface="Calibri" pitchFamily="34" charset="0"/>
              </a:rPr>
              <a:t>)</a:t>
            </a:r>
            <a:endParaRPr lang="es-ES" sz="1400" dirty="0">
              <a:latin typeface="Calibri" pitchFamily="34" charset="0"/>
              <a:cs typeface="Calibri" pitchFamily="34" charset="0"/>
            </a:endParaRPr>
          </a:p>
          <a:p>
            <a:pPr algn="just">
              <a:buClrTx/>
              <a:buSzPct val="100000"/>
              <a:buFont typeface="Arial" pitchFamily="34" charset="0"/>
              <a:buChar char="•"/>
              <a:defRPr/>
            </a:pPr>
            <a:endParaRPr lang="es-ES" sz="1000" dirty="0">
              <a:latin typeface="Calibri" pitchFamily="34" charset="0"/>
              <a:cs typeface="Calibri" pitchFamily="34" charset="0"/>
            </a:endParaRPr>
          </a:p>
          <a:p>
            <a:pPr algn="just">
              <a:buClrTx/>
              <a:buSzPct val="100000"/>
              <a:buFont typeface="Arial" pitchFamily="34" charset="0"/>
              <a:buChar char="•"/>
              <a:defRPr/>
            </a:pPr>
            <a:r>
              <a:rPr lang="es-ES" sz="1400" dirty="0">
                <a:latin typeface="Calibri" pitchFamily="34" charset="0"/>
                <a:cs typeface="Calibri" pitchFamily="34" charset="0"/>
              </a:rPr>
              <a:t>  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Very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low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or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very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high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rbCOD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value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can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disable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the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err="1">
                <a:latin typeface="Calibri" pitchFamily="34" charset="0"/>
                <a:cs typeface="Calibri" pitchFamily="34" charset="0"/>
              </a:rPr>
              <a:t>advisable</a:t>
            </a:r>
            <a:r>
              <a:rPr lang="es-ES" sz="140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smtClean="0">
                <a:latin typeface="Calibri" pitchFamily="34" charset="0"/>
                <a:cs typeface="Calibri" pitchFamily="34" charset="0"/>
              </a:rPr>
              <a:t>ratio of 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C/N/P = 100/5/1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for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err="1">
                <a:latin typeface="Calibri" pitchFamily="34" charset="0"/>
                <a:cs typeface="Calibri" pitchFamily="34" charset="0"/>
              </a:rPr>
              <a:t>nutrients</a:t>
            </a:r>
            <a:r>
              <a:rPr lang="es-ES" sz="140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buClrTx/>
              <a:buSzPct val="100000"/>
              <a:buFont typeface="Arial" pitchFamily="34" charset="0"/>
              <a:buChar char="•"/>
              <a:defRPr/>
            </a:pPr>
            <a:endParaRPr lang="es-ES" sz="1000" smtClean="0">
              <a:latin typeface="Calibri" pitchFamily="34" charset="0"/>
              <a:cs typeface="Calibri" pitchFamily="34" charset="0"/>
            </a:endParaRPr>
          </a:p>
          <a:p>
            <a:pPr algn="just">
              <a:buClrTx/>
              <a:buSzPct val="100000"/>
              <a:buFont typeface="Arial" pitchFamily="34" charset="0"/>
              <a:buChar char="•"/>
              <a:defRPr/>
            </a:pPr>
            <a:r>
              <a:rPr lang="es-ES" sz="1400" smtClean="0">
                <a:latin typeface="Calibri" pitchFamily="34" charset="0"/>
                <a:cs typeface="Calibri" pitchFamily="34" charset="0"/>
              </a:rPr>
              <a:t>   The respirometry bCOD test can detect the presence of any inhibior or toxic compound. </a:t>
            </a:r>
          </a:p>
          <a:p>
            <a:pPr algn="just">
              <a:buClrTx/>
              <a:buSzPct val="100000"/>
              <a:buFont typeface="Arial" pitchFamily="34" charset="0"/>
              <a:buChar char="•"/>
              <a:defRPr/>
            </a:pPr>
            <a:endParaRPr lang="es-ES" sz="1000" smtClean="0">
              <a:latin typeface="Calibri" pitchFamily="34" charset="0"/>
              <a:cs typeface="Calibri" pitchFamily="34" charset="0"/>
            </a:endParaRPr>
          </a:p>
          <a:p>
            <a:pPr marL="180975" indent="-180975" algn="just">
              <a:buClrTx/>
              <a:buSzPct val="100000"/>
              <a:buFont typeface="Arial" pitchFamily="34" charset="0"/>
              <a:buChar char="•"/>
              <a:defRPr/>
            </a:pPr>
            <a:r>
              <a:rPr lang="en-US" sz="1400" smtClean="0">
                <a:latin typeface="Calibri" pitchFamily="34" charset="0"/>
                <a:cs typeface="Calibri" pitchFamily="34" charset="0"/>
              </a:rPr>
              <a:t>The bCOD is an essential parameter to be included in the actual oxygen requirement (AOR) and, with this, determine the corresponding AOR/SOR ratio in order to obtain a real evaluation of the aeration system and energy optimization.</a:t>
            </a:r>
            <a:endParaRPr lang="es-ES" sz="140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70CD722F-0BFD-41FF-A026-0D89B29F9E6D}" type="slidenum">
              <a:rPr lang="es-ES" smtClean="0"/>
              <a:pPr/>
              <a:t>15</a:t>
            </a:fld>
            <a:endParaRPr lang="es-ES" smtClean="0"/>
          </a:p>
        </p:txBody>
      </p:sp>
      <p:sp>
        <p:nvSpPr>
          <p:cNvPr id="20483" name="2 CuadroTexto"/>
          <p:cNvSpPr txBox="1">
            <a:spLocks noChangeArrowheads="1"/>
          </p:cNvSpPr>
          <p:nvPr/>
        </p:nvSpPr>
        <p:spPr bwMode="auto">
          <a:xfrm>
            <a:off x="539552" y="116632"/>
            <a:ext cx="7993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  <a:cs typeface="Calibri" pitchFamily="34" charset="0"/>
              </a:rPr>
              <a:t>Impact of high rbCOD </a:t>
            </a:r>
            <a:endParaRPr lang="es-ES" sz="2000" b="1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341438"/>
            <a:ext cx="3543300" cy="4400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485" name="4 CuadroTexto"/>
          <p:cNvSpPr txBox="1">
            <a:spLocks noChangeArrowheads="1"/>
          </p:cNvSpPr>
          <p:nvPr/>
        </p:nvSpPr>
        <p:spPr bwMode="auto">
          <a:xfrm>
            <a:off x="4859338" y="1412875"/>
            <a:ext cx="31686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F/M: Food/Microorganisms ratio (BOD/SS.d)</a:t>
            </a:r>
          </a:p>
          <a:p>
            <a:r>
              <a:rPr lang="es-ES" sz="120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SRT: Sludge Retention Time (d)</a:t>
            </a:r>
          </a:p>
          <a:p>
            <a:r>
              <a:rPr lang="es-ES" sz="120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F/M (rbCOD): F/M only related to rbCOD</a:t>
            </a:r>
          </a:p>
        </p:txBody>
      </p:sp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3141663"/>
            <a:ext cx="3733800" cy="2381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" name="10 Flecha a la derecha con bandas"/>
          <p:cNvSpPr/>
          <p:nvPr/>
        </p:nvSpPr>
        <p:spPr>
          <a:xfrm>
            <a:off x="3995738" y="5013325"/>
            <a:ext cx="360362" cy="360363"/>
          </a:xfrm>
          <a:prstGeom prst="stripedRightArrow">
            <a:avLst/>
          </a:prstGeom>
          <a:solidFill>
            <a:srgbClr val="99CC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488" name="11 CuadroTexto"/>
          <p:cNvSpPr txBox="1">
            <a:spLocks noChangeArrowheads="1"/>
          </p:cNvSpPr>
          <p:nvPr/>
        </p:nvSpPr>
        <p:spPr bwMode="auto">
          <a:xfrm>
            <a:off x="4572000" y="4437063"/>
            <a:ext cx="13684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>
                <a:latin typeface="Calibri" pitchFamily="34" charset="0"/>
                <a:cs typeface="Calibri" pitchFamily="34" charset="0"/>
              </a:rPr>
              <a:t>White foam</a:t>
            </a:r>
          </a:p>
        </p:txBody>
      </p:sp>
      <p:sp>
        <p:nvSpPr>
          <p:cNvPr id="20489" name="8 CuadroTexto"/>
          <p:cNvSpPr txBox="1">
            <a:spLocks noChangeArrowheads="1"/>
          </p:cNvSpPr>
          <p:nvPr/>
        </p:nvSpPr>
        <p:spPr bwMode="auto">
          <a:xfrm>
            <a:off x="468313" y="765175"/>
            <a:ext cx="7991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>
                <a:latin typeface="Calibri" pitchFamily="34" charset="0"/>
                <a:cs typeface="Calibri" pitchFamily="34" charset="0"/>
              </a:rPr>
              <a:t>When rbCOD is much higher than normal (&gt;&gt; 30%) together with a high F/M, it can generate an important bulking-foaming fenomena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E0F81FAE-71DD-48FD-97F9-58E40F2471A9}" type="slidenum">
              <a:rPr lang="es-ES" smtClean="0"/>
              <a:pPr/>
              <a:t>16</a:t>
            </a:fld>
            <a:endParaRPr lang="es-ES" smtClean="0"/>
          </a:p>
        </p:txBody>
      </p:sp>
      <p:sp>
        <p:nvSpPr>
          <p:cNvPr id="21507" name="2 CuadroTexto"/>
          <p:cNvSpPr txBox="1">
            <a:spLocks noChangeArrowheads="1"/>
          </p:cNvSpPr>
          <p:nvPr/>
        </p:nvSpPr>
        <p:spPr bwMode="auto">
          <a:xfrm>
            <a:off x="539552" y="116632"/>
            <a:ext cx="806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  <a:cs typeface="Calibri" pitchFamily="34" charset="0"/>
              </a:rPr>
              <a:t>Impact of high rbCOD uptake rate (U) in the dissolved oxygen </a:t>
            </a:r>
            <a:endParaRPr lang="es-ES" sz="20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508" name="6 CuadroTexto"/>
          <p:cNvSpPr txBox="1">
            <a:spLocks noChangeArrowheads="1"/>
          </p:cNvSpPr>
          <p:nvPr/>
        </p:nvSpPr>
        <p:spPr bwMode="auto">
          <a:xfrm>
            <a:off x="611188" y="4797425"/>
            <a:ext cx="806450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algn="just">
              <a:buClrTx/>
              <a:buSzPct val="100000"/>
              <a:buFont typeface="Arial" charset="0"/>
              <a:buChar char="•"/>
            </a:pPr>
            <a:r>
              <a:rPr lang="es-ES" sz="1400">
                <a:latin typeface="Calibri" pitchFamily="34" charset="0"/>
                <a:cs typeface="Calibri" pitchFamily="34" charset="0"/>
              </a:rPr>
              <a:t>rbCOD with high substrate uptake rate rate (U) can conduct the dissolved oxygen to zero value at the start of the aerobic treatment process .</a:t>
            </a:r>
          </a:p>
          <a:p>
            <a:pPr marL="180975" indent="-180975" algn="just">
              <a:buClrTx/>
              <a:buSzPct val="100000"/>
            </a:pPr>
            <a:endParaRPr lang="es-ES" sz="900">
              <a:latin typeface="Calibri" pitchFamily="34" charset="0"/>
              <a:cs typeface="Calibri" pitchFamily="34" charset="0"/>
            </a:endParaRPr>
          </a:p>
          <a:p>
            <a:pPr marL="180975" indent="-180975" algn="just">
              <a:buClrTx/>
              <a:buSzPct val="100000"/>
              <a:buFont typeface="Arial" charset="0"/>
              <a:buChar char="•"/>
            </a:pPr>
            <a:r>
              <a:rPr lang="es-ES" sz="1400">
                <a:latin typeface="Calibri" pitchFamily="34" charset="0"/>
                <a:cs typeface="Calibri" pitchFamily="34" charset="0"/>
              </a:rPr>
              <a:t>This effect, coming from the lack of oxygen, could create an unwanted anoxic zone which could leads the process towards a poor COD performance and possible septicity.   </a:t>
            </a:r>
          </a:p>
        </p:txBody>
      </p:sp>
      <p:pic>
        <p:nvPicPr>
          <p:cNvPr id="2150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836613"/>
            <a:ext cx="7839075" cy="3676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1510" name="8 CuadroTexto"/>
          <p:cNvSpPr txBox="1">
            <a:spLocks noChangeArrowheads="1"/>
          </p:cNvSpPr>
          <p:nvPr/>
        </p:nvSpPr>
        <p:spPr bwMode="auto">
          <a:xfrm>
            <a:off x="1476375" y="4437063"/>
            <a:ext cx="62642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Simultaneous DO and U Respirograms in BM respirometer in R test for rbCOD determination </a:t>
            </a:r>
          </a:p>
        </p:txBody>
      </p:sp>
      <p:sp>
        <p:nvSpPr>
          <p:cNvPr id="21511" name="6 CuadroTexto"/>
          <p:cNvSpPr txBox="1">
            <a:spLocks noChangeArrowheads="1"/>
          </p:cNvSpPr>
          <p:nvPr/>
        </p:nvSpPr>
        <p:spPr bwMode="auto">
          <a:xfrm>
            <a:off x="6372225" y="1268413"/>
            <a:ext cx="16557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000">
                <a:latin typeface="Calibri" pitchFamily="34" charset="0"/>
                <a:cs typeface="Calibri" pitchFamily="34" charset="0"/>
              </a:rPr>
              <a:t>F/M respirometer = 0,03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22D5F403-7316-46F1-A696-18B6283C2172}" type="slidenum">
              <a:rPr lang="es-ES" smtClean="0"/>
              <a:pPr/>
              <a:t>17</a:t>
            </a:fld>
            <a:endParaRPr lang="es-ES" smtClean="0"/>
          </a:p>
        </p:txBody>
      </p:sp>
      <p:sp>
        <p:nvSpPr>
          <p:cNvPr id="22531" name="2 CuadroTexto"/>
          <p:cNvSpPr txBox="1">
            <a:spLocks noChangeArrowheads="1"/>
          </p:cNvSpPr>
          <p:nvPr/>
        </p:nvSpPr>
        <p:spPr bwMode="auto">
          <a:xfrm>
            <a:off x="539552" y="116632"/>
            <a:ext cx="7993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  <a:cs typeface="Calibri" pitchFamily="34" charset="0"/>
              </a:rPr>
              <a:t>Impact of high rbCOD in the nitrification</a:t>
            </a:r>
            <a:endParaRPr lang="es-ES" sz="2000" b="1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836613"/>
            <a:ext cx="8191500" cy="3724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2533" name="9 CuadroTexto"/>
          <p:cNvSpPr txBox="1">
            <a:spLocks noChangeArrowheads="1"/>
          </p:cNvSpPr>
          <p:nvPr/>
        </p:nvSpPr>
        <p:spPr bwMode="auto">
          <a:xfrm>
            <a:off x="539750" y="4797425"/>
            <a:ext cx="80645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1400">
                <a:latin typeface="Calibri" pitchFamily="34" charset="0"/>
                <a:cs typeface="Calibri" pitchFamily="34" charset="0"/>
              </a:rPr>
              <a:t>For a process operation under limited DO, a high percentage of rbCOD in COD (&gt; 30% of COD) delays the actual nitrification rate starts,  making an important impact in the available nitrification time and  conducting it to a possible partial nitrification.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07B30C8A-C19D-42AB-A891-6E4D99E00346}" type="slidenum">
              <a:rPr lang="es-ES" smtClean="0"/>
              <a:pPr/>
              <a:t>18</a:t>
            </a:fld>
            <a:endParaRPr lang="es-ES" smtClean="0"/>
          </a:p>
        </p:txBody>
      </p:sp>
      <p:sp>
        <p:nvSpPr>
          <p:cNvPr id="23555" name="2 CuadroTexto"/>
          <p:cNvSpPr txBox="1">
            <a:spLocks noChangeArrowheads="1"/>
          </p:cNvSpPr>
          <p:nvPr/>
        </p:nvSpPr>
        <p:spPr bwMode="auto">
          <a:xfrm>
            <a:off x="539552" y="116632"/>
            <a:ext cx="7993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  <a:cs typeface="Calibri" pitchFamily="34" charset="0"/>
              </a:rPr>
              <a:t>The rule of rbCOD in the denitrification</a:t>
            </a:r>
            <a:endParaRPr lang="es-ES" sz="20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556" name="9 CuadroTexto"/>
          <p:cNvSpPr txBox="1">
            <a:spLocks noChangeArrowheads="1"/>
          </p:cNvSpPr>
          <p:nvPr/>
        </p:nvSpPr>
        <p:spPr bwMode="auto">
          <a:xfrm>
            <a:off x="611560" y="692696"/>
            <a:ext cx="806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1400">
                <a:latin typeface="Calibri" pitchFamily="34" charset="0"/>
                <a:cs typeface="Calibri" pitchFamily="34" charset="0"/>
              </a:rPr>
              <a:t>The rbCOD, in the influent of the anoxic zone, should macth the soluble carbonaceous needs of the facultative heterotrophic biomass for the denitrification process.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610419" y="3358034"/>
          <a:ext cx="7776864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6864"/>
              </a:tblGrid>
              <a:tr h="7920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Soluble</a:t>
                      </a:r>
                      <a:r>
                        <a:rPr lang="en-GB" sz="1600" b="1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c</a:t>
                      </a:r>
                      <a:r>
                        <a:rPr lang="en-GB" sz="16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arbonaceous matter / Nitrate = [ rbCOD (1 </a:t>
                      </a:r>
                      <a:r>
                        <a:rPr lang="en-GB" sz="1600" b="1" kern="120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– 0.85 Y</a:t>
                      </a:r>
                      <a:r>
                        <a:rPr lang="en-GB" sz="1600" b="1" kern="1200" baseline="-2000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H.O2</a:t>
                      </a:r>
                      <a:r>
                        <a:rPr lang="en-GB" sz="1600" b="1" kern="120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) </a:t>
                      </a:r>
                      <a:r>
                        <a:rPr lang="en-GB" sz="16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]</a:t>
                      </a:r>
                      <a:r>
                        <a:rPr lang="en-GB" sz="1600" b="1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/ [ N_NO</a:t>
                      </a:r>
                      <a:r>
                        <a:rPr lang="en-GB" sz="1600" b="1" kern="1200" baseline="-250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en-GB" sz="16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 ] </a:t>
                      </a: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= 2,86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kern="1200" dirty="0" smtClean="0">
                        <a:solidFill>
                          <a:srgbClr val="0070C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smtClean="0">
                          <a:solidFill>
                            <a:srgbClr val="0070C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en-GB" sz="1200" b="0" kern="1200" baseline="0" smtClean="0">
                          <a:solidFill>
                            <a:srgbClr val="0070C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kern="1200" dirty="0" smtClean="0">
                          <a:solidFill>
                            <a:srgbClr val="0070C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N_NO</a:t>
                      </a:r>
                      <a:r>
                        <a:rPr lang="en-GB" sz="1200" b="0" kern="1200" baseline="-25000" dirty="0" smtClean="0">
                          <a:solidFill>
                            <a:srgbClr val="0070C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en-GB" sz="1200" b="0" kern="1200" dirty="0" smtClean="0">
                          <a:solidFill>
                            <a:srgbClr val="0070C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</a:t>
                      </a:r>
                      <a:r>
                        <a:rPr lang="en-GB" sz="1200" b="0" kern="1200" baseline="0" dirty="0" smtClean="0">
                          <a:solidFill>
                            <a:srgbClr val="0070C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(mg/l): Nitrate to denitrify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538981" y="4366096"/>
            <a:ext cx="8064500" cy="781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buClrTx/>
              <a:buSzPct val="100000"/>
              <a:buFont typeface="Arial" pitchFamily="34" charset="0"/>
              <a:buChar char="•"/>
              <a:defRPr/>
            </a:pPr>
            <a:r>
              <a:rPr lang="es-ES" sz="1400" dirty="0">
                <a:latin typeface="Calibri" pitchFamily="34" charset="0"/>
                <a:cs typeface="Calibri" pitchFamily="34" charset="0"/>
              </a:rPr>
              <a:t> 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The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Soluble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carbonaceous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matter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/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Nitrate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should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be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equal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or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higher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than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2,86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value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180975" indent="-180975" algn="just">
              <a:buClrTx/>
              <a:buSzPct val="100000"/>
              <a:defRPr/>
            </a:pPr>
            <a:r>
              <a:rPr lang="es-ES" sz="1400" dirty="0">
                <a:latin typeface="Calibri" pitchFamily="34" charset="0"/>
                <a:cs typeface="Calibri" pitchFamily="34" charset="0"/>
              </a:rPr>
              <a:t>   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When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the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carbonaceous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matter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/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Nitrate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ratio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is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lower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than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2,86,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the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denitrification performance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will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be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proportionally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reduced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.  </a:t>
            </a:r>
          </a:p>
        </p:txBody>
      </p:sp>
      <p:pic>
        <p:nvPicPr>
          <p:cNvPr id="2356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134350" cy="1714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78FDB468-FCDC-4016-B166-180BD5681753}" type="slidenum">
              <a:rPr lang="es-ES" smtClean="0"/>
              <a:pPr/>
              <a:t>19</a:t>
            </a:fld>
            <a:endParaRPr lang="es-ES" smtClean="0"/>
          </a:p>
        </p:txBody>
      </p:sp>
      <p:sp>
        <p:nvSpPr>
          <p:cNvPr id="24579" name="3 CuadroTexto"/>
          <p:cNvSpPr txBox="1">
            <a:spLocks noChangeArrowheads="1"/>
          </p:cNvSpPr>
          <p:nvPr/>
        </p:nvSpPr>
        <p:spPr bwMode="auto">
          <a:xfrm>
            <a:off x="468313" y="188913"/>
            <a:ext cx="806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  <a:cs typeface="Calibri" pitchFamily="34" charset="0"/>
              </a:rPr>
              <a:t>rbCOD utilization rate (U) in denitrification rate (NUR)</a:t>
            </a:r>
            <a:endParaRPr lang="es-ES" sz="20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580" name="6 Rectángulo"/>
          <p:cNvSpPr>
            <a:spLocks noChangeArrowheads="1"/>
          </p:cNvSpPr>
          <p:nvPr/>
        </p:nvSpPr>
        <p:spPr bwMode="auto">
          <a:xfrm>
            <a:off x="539750" y="4868863"/>
            <a:ext cx="8135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400" b="1" dirty="0">
                <a:latin typeface="Calibri" pitchFamily="34" charset="0"/>
                <a:cs typeface="Calibri" pitchFamily="34" charset="0"/>
              </a:rPr>
              <a:t>Denitrification </a:t>
            </a:r>
            <a:r>
              <a:rPr lang="es-ES_tradnl" sz="1400" b="1" dirty="0" err="1">
                <a:latin typeface="Calibri" pitchFamily="34" charset="0"/>
                <a:cs typeface="Calibri" pitchFamily="34" charset="0"/>
              </a:rPr>
              <a:t>rate</a:t>
            </a:r>
            <a:r>
              <a:rPr lang="es-ES_tradnl" sz="1400" b="1" dirty="0">
                <a:latin typeface="Calibri" pitchFamily="34" charset="0"/>
                <a:cs typeface="Calibri" pitchFamily="34" charset="0"/>
              </a:rPr>
              <a:t> :  NUR</a:t>
            </a:r>
            <a:r>
              <a:rPr lang="es-ES_tradnl" sz="1400" dirty="0">
                <a:latin typeface="Calibri" pitchFamily="34" charset="0"/>
                <a:cs typeface="Calibri" pitchFamily="34" charset="0"/>
              </a:rPr>
              <a:t> = U (1 </a:t>
            </a:r>
            <a:r>
              <a:rPr lang="es-ES_tradnl" sz="1400">
                <a:latin typeface="Calibri" pitchFamily="34" charset="0"/>
                <a:cs typeface="Calibri" pitchFamily="34" charset="0"/>
              </a:rPr>
              <a:t>– </a:t>
            </a:r>
            <a:r>
              <a:rPr lang="es-ES_tradnl" sz="1400" smtClean="0">
                <a:latin typeface="Calibri" pitchFamily="34" charset="0"/>
                <a:cs typeface="Calibri" pitchFamily="34" charset="0"/>
              </a:rPr>
              <a:t>0.85 Y</a:t>
            </a:r>
            <a:r>
              <a:rPr lang="es-ES_tradnl" sz="1400" baseline="-25000" smtClean="0">
                <a:latin typeface="Calibri" pitchFamily="34" charset="0"/>
                <a:cs typeface="Calibri" pitchFamily="34" charset="0"/>
              </a:rPr>
              <a:t>H.O2</a:t>
            </a:r>
            <a:r>
              <a:rPr lang="es-ES_tradnl" sz="1400" dirty="0">
                <a:latin typeface="Calibri" pitchFamily="34" charset="0"/>
                <a:cs typeface="Calibri" pitchFamily="34" charset="0"/>
              </a:rPr>
              <a:t>) / 2,86</a:t>
            </a:r>
            <a:endParaRPr lang="es-E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581" name="7 CuadroTexto"/>
          <p:cNvSpPr txBox="1">
            <a:spLocks noChangeArrowheads="1"/>
          </p:cNvSpPr>
          <p:nvPr/>
        </p:nvSpPr>
        <p:spPr bwMode="auto">
          <a:xfrm>
            <a:off x="468313" y="692150"/>
            <a:ext cx="82073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1400">
                <a:latin typeface="Calibri" pitchFamily="34" charset="0"/>
                <a:cs typeface="Calibri" pitchFamily="34" charset="0"/>
              </a:rPr>
              <a:t>Denitrification develops the same speed as the rbCOD uptake rate during nitrate oxydation.</a:t>
            </a:r>
          </a:p>
          <a:p>
            <a:pPr algn="just"/>
            <a:r>
              <a:rPr lang="es-ES" sz="1400">
                <a:latin typeface="Calibri" pitchFamily="34" charset="0"/>
                <a:cs typeface="Calibri" pitchFamily="34" charset="0"/>
              </a:rPr>
              <a:t>For this reason, the denitrification rate (NUR) is proportional to the rbCOD uptake rate (U) which is one of the simultaneous parameters that a BM respirometer can automatically calculate in the R test for rbCOD. </a:t>
            </a:r>
          </a:p>
        </p:txBody>
      </p:sp>
      <p:sp>
        <p:nvSpPr>
          <p:cNvPr id="24583" name="9 CuadroTexto"/>
          <p:cNvSpPr txBox="1">
            <a:spLocks noChangeArrowheads="1"/>
          </p:cNvSpPr>
          <p:nvPr/>
        </p:nvSpPr>
        <p:spPr bwMode="auto">
          <a:xfrm>
            <a:off x="539750" y="5229225"/>
            <a:ext cx="813593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1400" dirty="0">
                <a:latin typeface="Calibri" pitchFamily="34" charset="0"/>
                <a:cs typeface="Calibri" pitchFamily="34" charset="0"/>
              </a:rPr>
              <a:t>So,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we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can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calculate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the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NUR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from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the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U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parameter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, and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check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the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necessary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hydraulic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retention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time (T</a:t>
            </a:r>
            <a:r>
              <a:rPr lang="es-ES" sz="1400" baseline="-20000" dirty="0">
                <a:latin typeface="Calibri" pitchFamily="34" charset="0"/>
                <a:cs typeface="Calibri" pitchFamily="34" charset="0"/>
              </a:rPr>
              <a:t>DN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) in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the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anoxic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zone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/>
            <a:r>
              <a:rPr lang="es-ES" sz="1400" b="1" dirty="0">
                <a:latin typeface="Calibri" pitchFamily="34" charset="0"/>
                <a:cs typeface="Calibri" pitchFamily="34" charset="0"/>
              </a:rPr>
              <a:t>T</a:t>
            </a:r>
            <a:r>
              <a:rPr lang="es-ES" sz="1400" b="1" baseline="-20000" dirty="0">
                <a:latin typeface="Calibri" pitchFamily="34" charset="0"/>
                <a:cs typeface="Calibri" pitchFamily="34" charset="0"/>
              </a:rPr>
              <a:t>DN</a:t>
            </a:r>
            <a:r>
              <a:rPr lang="es-ES" sz="1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= </a:t>
            </a:r>
            <a:r>
              <a:rPr lang="en-GB" sz="1400" dirty="0">
                <a:solidFill>
                  <a:srgbClr val="000000"/>
                </a:solidFill>
                <a:latin typeface="Calibri" pitchFamily="34" charset="0"/>
              </a:rPr>
              <a:t>N_NO</a:t>
            </a:r>
            <a:r>
              <a:rPr lang="en-GB" sz="1400" baseline="-25000" dirty="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en-GB" sz="1400" dirty="0">
                <a:solidFill>
                  <a:srgbClr val="000000"/>
                </a:solidFill>
                <a:latin typeface="Calibri" pitchFamily="34" charset="0"/>
              </a:rPr>
              <a:t>d / NUR</a:t>
            </a:r>
            <a:endParaRPr lang="es-E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584" name="10 CuadroTexto"/>
          <p:cNvSpPr txBox="1">
            <a:spLocks noChangeArrowheads="1"/>
          </p:cNvSpPr>
          <p:nvPr/>
        </p:nvSpPr>
        <p:spPr bwMode="auto">
          <a:xfrm>
            <a:off x="611188" y="4508500"/>
            <a:ext cx="61928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Simultaneous Rs and U Respirograms R test for bCOD determination in a BM respirometer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80772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1C61B-148B-4621-9235-B2252FCF4E01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  <p:pic>
        <p:nvPicPr>
          <p:cNvPr id="3074" name="Imagen 1" descr="C:\Users\emilio\Documents\Surcis\Cartera Clientes\Nacionales\C.Valenciana\IIAMA\BM-Advance\Fotos\DSC_0026 - co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793074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5536" y="116632"/>
            <a:ext cx="83518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000" b="1" smtClean="0">
                <a:latin typeface="Calibri" pitchFamily="34" charset="0"/>
                <a:cs typeface="Times New Roman" pitchFamily="18" charset="0"/>
              </a:rPr>
              <a:t>BM Multipurpose Respirometry System</a:t>
            </a:r>
            <a:endParaRPr lang="en-US" sz="200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5805488"/>
            <a:ext cx="140176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5A13EADF-BB01-4F46-9243-816BE4C26942}" type="slidenum">
              <a:rPr lang="es-ES" smtClean="0"/>
              <a:pPr/>
              <a:t>20</a:t>
            </a:fld>
            <a:endParaRPr lang="es-ES" smtClean="0"/>
          </a:p>
        </p:txBody>
      </p:sp>
      <p:sp>
        <p:nvSpPr>
          <p:cNvPr id="25603" name="3 CuadroTexto"/>
          <p:cNvSpPr txBox="1">
            <a:spLocks noChangeArrowheads="1"/>
          </p:cNvSpPr>
          <p:nvPr/>
        </p:nvSpPr>
        <p:spPr bwMode="auto">
          <a:xfrm>
            <a:off x="539552" y="188640"/>
            <a:ext cx="7993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  <a:cs typeface="Calibri" pitchFamily="34" charset="0"/>
              </a:rPr>
              <a:t>Influence of the slowly particulate biodegradable COD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39552" y="836712"/>
            <a:ext cx="7993063" cy="49121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0975" indent="-180975" algn="just">
              <a:buClrTx/>
              <a:buSzPct val="100000"/>
              <a:buFont typeface="Arial" pitchFamily="34" charset="0"/>
              <a:buChar char="•"/>
              <a:defRPr/>
            </a:pPr>
            <a:r>
              <a:rPr lang="es-ES" sz="1400" dirty="0" err="1">
                <a:latin typeface="Calibri" pitchFamily="34" charset="0"/>
                <a:cs typeface="Calibri" pitchFamily="34" charset="0"/>
              </a:rPr>
              <a:t>High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value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of sbCOD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including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very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low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specific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COD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uptake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rate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(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e.g.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FOG) can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provoke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a 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nutritional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lack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,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leading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the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process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to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a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filamentous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bacteria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generation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and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possible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bulking </a:t>
            </a:r>
            <a:r>
              <a:rPr lang="es-ES" sz="1400" err="1">
                <a:latin typeface="Calibri" pitchFamily="34" charset="0"/>
                <a:cs typeface="Calibri" pitchFamily="34" charset="0"/>
              </a:rPr>
              <a:t>fenomena</a:t>
            </a:r>
            <a:r>
              <a:rPr lang="es-ES" sz="1400" smtClean="0">
                <a:latin typeface="Calibri" pitchFamily="34" charset="0"/>
                <a:cs typeface="Calibri" pitchFamily="34" charset="0"/>
              </a:rPr>
              <a:t>.</a:t>
            </a:r>
            <a:endParaRPr lang="es-ES" sz="1400" smtClean="0">
              <a:latin typeface="Calibri" pitchFamily="34" charset="0"/>
              <a:cs typeface="Calibri" pitchFamily="34" charset="0"/>
            </a:endParaRPr>
          </a:p>
          <a:p>
            <a:pPr algn="just">
              <a:buClrTx/>
              <a:buSzPct val="100000"/>
              <a:defRPr/>
            </a:pPr>
            <a:endParaRPr lang="es-ES" sz="1400" smtClean="0">
              <a:latin typeface="Calibri" pitchFamily="34" charset="0"/>
              <a:cs typeface="Calibri" pitchFamily="34" charset="0"/>
            </a:endParaRPr>
          </a:p>
          <a:p>
            <a:pPr algn="just">
              <a:buClrTx/>
              <a:buSzPct val="100000"/>
              <a:defRPr/>
            </a:pPr>
            <a:endParaRPr lang="es-ES" sz="1400" smtClean="0">
              <a:latin typeface="Calibri" pitchFamily="34" charset="0"/>
              <a:cs typeface="Calibri" pitchFamily="34" charset="0"/>
            </a:endParaRPr>
          </a:p>
          <a:p>
            <a:pPr algn="just">
              <a:buClrTx/>
              <a:buSzPct val="100000"/>
              <a:defRPr/>
            </a:pPr>
            <a:endParaRPr lang="es-ES" sz="1400" smtClean="0">
              <a:latin typeface="Calibri" pitchFamily="34" charset="0"/>
              <a:cs typeface="Calibri" pitchFamily="34" charset="0"/>
            </a:endParaRPr>
          </a:p>
          <a:p>
            <a:pPr algn="just">
              <a:buClrTx/>
              <a:buSzPct val="100000"/>
              <a:defRPr/>
            </a:pPr>
            <a:endParaRPr lang="es-ES" sz="1400" smtClean="0">
              <a:latin typeface="Calibri" pitchFamily="34" charset="0"/>
              <a:cs typeface="Calibri" pitchFamily="34" charset="0"/>
            </a:endParaRPr>
          </a:p>
          <a:p>
            <a:pPr algn="just">
              <a:buClrTx/>
              <a:buSzPct val="100000"/>
              <a:defRPr/>
            </a:pPr>
            <a:endParaRPr lang="es-ES" sz="1400" smtClean="0">
              <a:latin typeface="Calibri" pitchFamily="34" charset="0"/>
              <a:cs typeface="Calibri" pitchFamily="34" charset="0"/>
            </a:endParaRPr>
          </a:p>
          <a:p>
            <a:pPr algn="just">
              <a:buClrTx/>
              <a:buSzPct val="100000"/>
              <a:defRPr/>
            </a:pPr>
            <a:endParaRPr lang="es-ES" sz="800" dirty="0">
              <a:latin typeface="Calibri" pitchFamily="34" charset="0"/>
              <a:cs typeface="Calibri" pitchFamily="34" charset="0"/>
            </a:endParaRPr>
          </a:p>
          <a:p>
            <a:pPr algn="just">
              <a:buClrTx/>
              <a:buSzPct val="100000"/>
              <a:buFont typeface="Arial" pitchFamily="34" charset="0"/>
              <a:buChar char="•"/>
              <a:defRPr/>
            </a:pPr>
            <a:r>
              <a:rPr lang="es-ES" sz="1400" dirty="0">
                <a:latin typeface="Calibri" pitchFamily="34" charset="0"/>
                <a:cs typeface="Calibri" pitchFamily="34" charset="0"/>
              </a:rPr>
              <a:t>  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When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the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HRT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is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very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limeted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, a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high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sbCOD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could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provoke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a </a:t>
            </a:r>
            <a:r>
              <a:rPr lang="es-ES" sz="1400" err="1">
                <a:latin typeface="Calibri" pitchFamily="34" charset="0"/>
                <a:cs typeface="Calibri" pitchFamily="34" charset="0"/>
              </a:rPr>
              <a:t>poor</a:t>
            </a:r>
            <a:r>
              <a:rPr lang="es-ES" sz="140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smtClean="0">
                <a:latin typeface="Calibri" pitchFamily="34" charset="0"/>
                <a:cs typeface="Calibri" pitchFamily="34" charset="0"/>
              </a:rPr>
              <a:t>BOD performance.</a:t>
            </a:r>
          </a:p>
          <a:p>
            <a:pPr algn="just">
              <a:buClrTx/>
              <a:buSzPct val="100000"/>
              <a:buFont typeface="Arial" pitchFamily="34" charset="0"/>
              <a:buChar char="•"/>
              <a:defRPr/>
            </a:pPr>
            <a:endParaRPr lang="es-ES" sz="1400" dirty="0">
              <a:latin typeface="Calibri" pitchFamily="34" charset="0"/>
              <a:cs typeface="Calibri" pitchFamily="34" charset="0"/>
            </a:endParaRPr>
          </a:p>
          <a:p>
            <a:pPr algn="just">
              <a:buClrTx/>
              <a:buSzPct val="100000"/>
              <a:defRPr/>
            </a:pPr>
            <a:endParaRPr lang="es-ES" sz="1400" smtClean="0">
              <a:latin typeface="Calibri" pitchFamily="34" charset="0"/>
              <a:cs typeface="Calibri" pitchFamily="34" charset="0"/>
            </a:endParaRPr>
          </a:p>
          <a:p>
            <a:pPr algn="just">
              <a:buClrTx/>
              <a:buSzPct val="100000"/>
              <a:defRPr/>
            </a:pPr>
            <a:endParaRPr lang="es-ES" sz="1400" smtClean="0">
              <a:latin typeface="Calibri" pitchFamily="34" charset="0"/>
              <a:cs typeface="Calibri" pitchFamily="34" charset="0"/>
            </a:endParaRPr>
          </a:p>
          <a:p>
            <a:pPr algn="just">
              <a:buClrTx/>
              <a:buSzPct val="100000"/>
              <a:defRPr/>
            </a:pPr>
            <a:endParaRPr lang="es-ES" sz="1400" smtClean="0">
              <a:latin typeface="Calibri" pitchFamily="34" charset="0"/>
              <a:cs typeface="Calibri" pitchFamily="34" charset="0"/>
            </a:endParaRPr>
          </a:p>
          <a:p>
            <a:pPr algn="just">
              <a:buClrTx/>
              <a:buSzPct val="100000"/>
              <a:defRPr/>
            </a:pPr>
            <a:endParaRPr lang="es-ES" sz="1400" smtClean="0">
              <a:latin typeface="Calibri" pitchFamily="34" charset="0"/>
              <a:cs typeface="Calibri" pitchFamily="34" charset="0"/>
            </a:endParaRPr>
          </a:p>
          <a:p>
            <a:pPr algn="just">
              <a:buClrTx/>
              <a:buSzPct val="100000"/>
              <a:defRPr/>
            </a:pPr>
            <a:endParaRPr lang="es-ES" sz="1400" smtClean="0">
              <a:latin typeface="Calibri" pitchFamily="34" charset="0"/>
              <a:cs typeface="Calibri" pitchFamily="34" charset="0"/>
            </a:endParaRPr>
          </a:p>
          <a:p>
            <a:pPr algn="just">
              <a:buClrTx/>
              <a:buSzPct val="100000"/>
              <a:defRPr/>
            </a:pPr>
            <a:endParaRPr lang="es-ES" sz="1400" smtClean="0">
              <a:latin typeface="Calibri" pitchFamily="34" charset="0"/>
              <a:cs typeface="Calibri" pitchFamily="34" charset="0"/>
            </a:endParaRPr>
          </a:p>
          <a:p>
            <a:pPr algn="just">
              <a:buClrTx/>
              <a:buSzPct val="100000"/>
              <a:defRPr/>
            </a:pPr>
            <a:endParaRPr lang="es-ES" sz="1400" smtClean="0">
              <a:latin typeface="Calibri" pitchFamily="34" charset="0"/>
              <a:cs typeface="Calibri" pitchFamily="34" charset="0"/>
            </a:endParaRPr>
          </a:p>
          <a:p>
            <a:pPr algn="just">
              <a:buClrTx/>
              <a:buSzPct val="100000"/>
              <a:defRPr/>
            </a:pPr>
            <a:endParaRPr lang="es-ES" sz="800" dirty="0">
              <a:latin typeface="Calibri" pitchFamily="34" charset="0"/>
              <a:cs typeface="Calibri" pitchFamily="34" charset="0"/>
            </a:endParaRPr>
          </a:p>
          <a:p>
            <a:pPr marL="180975" indent="-180975" algn="just">
              <a:buClrTx/>
              <a:buSzPct val="100000"/>
              <a:buFont typeface="Arial" pitchFamily="34" charset="0"/>
              <a:buChar char="•"/>
              <a:defRPr/>
            </a:pP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For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wastewater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treatments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not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designed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for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nitrification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,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under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certain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conditions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, a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high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value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of     sbCOD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could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lead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the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process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to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an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unwanted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nitrification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131840" y="2132856"/>
            <a:ext cx="2680029" cy="338554"/>
          </a:xfrm>
          <a:prstGeom prst="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0975" indent="-180975" algn="just">
              <a:buClrTx/>
              <a:buSzPct val="100000"/>
              <a:defRPr/>
            </a:pPr>
            <a:r>
              <a:rPr lang="es-ES" smtClean="0">
                <a:latin typeface="Calibri" pitchFamily="34" charset="0"/>
                <a:cs typeface="Calibri" pitchFamily="34" charset="0"/>
              </a:rPr>
              <a:t>         BOD                /   N   /   P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147573" y="2132856"/>
            <a:ext cx="1440160" cy="338554"/>
          </a:xfrm>
          <a:prstGeom prst="rect">
            <a:avLst/>
          </a:prstGeom>
          <a:solidFill>
            <a:srgbClr val="FFC000"/>
          </a:solidFill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COD</a:t>
            </a:r>
            <a:endParaRPr lang="es-ES_tradnl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147573" y="2132856"/>
            <a:ext cx="1296144" cy="338554"/>
          </a:xfrm>
          <a:prstGeom prst="rect">
            <a:avLst/>
          </a:prstGeom>
          <a:solidFill>
            <a:srgbClr val="FF99FF"/>
          </a:solidFill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mtClean="0">
                <a:latin typeface="Calibri" pitchFamily="34" charset="0"/>
                <a:cs typeface="Calibri" pitchFamily="34" charset="0"/>
              </a:rPr>
              <a:t>sbCOD</a:t>
            </a:r>
            <a:endParaRPr lang="es-ES_trad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563888" y="1340768"/>
            <a:ext cx="576064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smtClean="0">
                <a:latin typeface="Calibri" pitchFamily="34" charset="0"/>
                <a:cs typeface="Calibri" pitchFamily="34" charset="0"/>
              </a:rPr>
              <a:t>BOD </a:t>
            </a:r>
            <a:endParaRPr lang="es-ES_tradnl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9 Cerrar llave"/>
          <p:cNvSpPr/>
          <p:nvPr/>
        </p:nvSpPr>
        <p:spPr>
          <a:xfrm rot="16200000">
            <a:off x="3617894" y="1142746"/>
            <a:ext cx="468052" cy="1440160"/>
          </a:xfrm>
          <a:prstGeom prst="rightBrac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140968"/>
            <a:ext cx="80867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7F8FE0FA-C8C7-4E85-8B64-E9B4FF863CF2}" type="slidenum">
              <a:rPr lang="es-ES" smtClean="0"/>
              <a:pPr/>
              <a:t>21</a:t>
            </a:fld>
            <a:endParaRPr lang="es-ES" smtClean="0"/>
          </a:p>
        </p:txBody>
      </p:sp>
      <p:sp>
        <p:nvSpPr>
          <p:cNvPr id="26627" name="2 CuadroTexto"/>
          <p:cNvSpPr txBox="1">
            <a:spLocks noChangeArrowheads="1"/>
          </p:cNvSpPr>
          <p:nvPr/>
        </p:nvSpPr>
        <p:spPr bwMode="auto">
          <a:xfrm>
            <a:off x="539552" y="116632"/>
            <a:ext cx="79930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  <a:cs typeface="Calibri" pitchFamily="34" charset="0"/>
              </a:rPr>
              <a:t>Impact of high slowly biodegradable COD (sbCOD) </a:t>
            </a:r>
          </a:p>
          <a:p>
            <a:pPr algn="ctr"/>
            <a:r>
              <a:rPr lang="en-US" sz="2000" b="1">
                <a:latin typeface="Calibri" pitchFamily="34" charset="0"/>
                <a:cs typeface="Calibri" pitchFamily="34" charset="0"/>
              </a:rPr>
              <a:t>and low specific substrate uptake rate (q)</a:t>
            </a:r>
            <a:endParaRPr lang="es-ES" sz="20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628" name="10 CuadroTexto"/>
          <p:cNvSpPr txBox="1">
            <a:spLocks noChangeArrowheads="1"/>
          </p:cNvSpPr>
          <p:nvPr/>
        </p:nvSpPr>
        <p:spPr bwMode="auto">
          <a:xfrm>
            <a:off x="539750" y="981075"/>
            <a:ext cx="828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>
                <a:latin typeface="Calibri" pitchFamily="34" charset="0"/>
                <a:cs typeface="Calibri" pitchFamily="34" charset="0"/>
              </a:rPr>
              <a:t>When sbCOD is very high ( &gt;&gt; 70 % of COD) , together with a low specific substrate uptake rate (q), it can make a high impact in the activated sludge and lead the process to an important foaming &amp; bulking state. :</a:t>
            </a:r>
          </a:p>
        </p:txBody>
      </p:sp>
      <p:sp>
        <p:nvSpPr>
          <p:cNvPr id="26629" name="14 CuadroTexto"/>
          <p:cNvSpPr txBox="1">
            <a:spLocks noChangeArrowheads="1"/>
          </p:cNvSpPr>
          <p:nvPr/>
        </p:nvSpPr>
        <p:spPr bwMode="auto">
          <a:xfrm>
            <a:off x="2195513" y="4510088"/>
            <a:ext cx="34559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q respiromgram  for a typical example of high sbCOD </a:t>
            </a:r>
          </a:p>
        </p:txBody>
      </p:sp>
      <p:sp>
        <p:nvSpPr>
          <p:cNvPr id="26630" name="5 CuadroTexto"/>
          <p:cNvSpPr txBox="1">
            <a:spLocks noChangeArrowheads="1"/>
          </p:cNvSpPr>
          <p:nvPr/>
        </p:nvSpPr>
        <p:spPr bwMode="auto">
          <a:xfrm>
            <a:off x="395536" y="5301208"/>
            <a:ext cx="82073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Tx/>
              <a:buSzPct val="100000"/>
            </a:pPr>
            <a:r>
              <a:rPr lang="es-ES" sz="1400" dirty="0" err="1">
                <a:latin typeface="Calibri" pitchFamily="34" charset="0"/>
                <a:cs typeface="Calibri" pitchFamily="34" charset="0"/>
              </a:rPr>
              <a:t>On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those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conditions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,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the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biomass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can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experiment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a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dramatic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nutritional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lack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,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leading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the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sludge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to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an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err="1">
                <a:latin typeface="Calibri" pitchFamily="34" charset="0"/>
                <a:cs typeface="Calibri" pitchFamily="34" charset="0"/>
              </a:rPr>
              <a:t>important</a:t>
            </a:r>
            <a:r>
              <a:rPr lang="es-ES" sz="140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smtClean="0">
                <a:latin typeface="Calibri" pitchFamily="34" charset="0"/>
                <a:cs typeface="Calibri" pitchFamily="34" charset="0"/>
              </a:rPr>
              <a:t>defloculation and very poor performance. </a:t>
            </a:r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2916238" y="3141663"/>
            <a:ext cx="1428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3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628775"/>
            <a:ext cx="8096250" cy="3257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6634" name="10 CuadroTexto"/>
          <p:cNvSpPr txBox="1">
            <a:spLocks noChangeArrowheads="1"/>
          </p:cNvSpPr>
          <p:nvPr/>
        </p:nvSpPr>
        <p:spPr bwMode="auto">
          <a:xfrm>
            <a:off x="1619250" y="4868863"/>
            <a:ext cx="61928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Simultaneous respirograms  of q and Rs for bCOD determination in a BM respirometer 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2325BBA1-E07E-4FD4-8AB1-04074DEB98EB}" type="slidenum">
              <a:rPr lang="es-ES" smtClean="0"/>
              <a:pPr/>
              <a:t>22</a:t>
            </a:fld>
            <a:endParaRPr lang="es-ES" smtClean="0"/>
          </a:p>
        </p:txBody>
      </p:sp>
      <p:sp>
        <p:nvSpPr>
          <p:cNvPr id="27651" name="3 CuadroTexto"/>
          <p:cNvSpPr txBox="1">
            <a:spLocks noChangeArrowheads="1"/>
          </p:cNvSpPr>
          <p:nvPr/>
        </p:nvSpPr>
        <p:spPr bwMode="auto">
          <a:xfrm>
            <a:off x="467544" y="116632"/>
            <a:ext cx="806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Calibri" pitchFamily="34" charset="0"/>
                <a:cs typeface="Calibri" pitchFamily="34" charset="0"/>
              </a:rPr>
              <a:t>Influence of the non-biodegradable COD</a:t>
            </a:r>
            <a:endParaRPr lang="es-ES" sz="2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2" name="4 CuadroTexto"/>
          <p:cNvSpPr txBox="1">
            <a:spLocks noChangeArrowheads="1"/>
          </p:cNvSpPr>
          <p:nvPr/>
        </p:nvSpPr>
        <p:spPr bwMode="auto">
          <a:xfrm>
            <a:off x="539750" y="981075"/>
            <a:ext cx="80645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algn="just">
              <a:buClrTx/>
              <a:buSzPct val="100000"/>
              <a:buFont typeface="Arial" pitchFamily="34" charset="0"/>
              <a:buChar char="•"/>
              <a:defRPr/>
            </a:pPr>
            <a:r>
              <a:rPr lang="es-ES" sz="1400" dirty="0" err="1">
                <a:latin typeface="Calibri" pitchFamily="34" charset="0"/>
                <a:cs typeface="Calibri" pitchFamily="34" charset="0"/>
              </a:rPr>
              <a:t>High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percentage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of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nbCOD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(&gt;&gt; 25% of COD) can lead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the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process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to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a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poor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performance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by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getting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COD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levels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out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of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limits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in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the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effluent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buClrTx/>
              <a:buSzPct val="100000"/>
              <a:buFont typeface="Arial" pitchFamily="34" charset="0"/>
              <a:buChar char="•"/>
              <a:defRPr/>
            </a:pPr>
            <a:endParaRPr lang="es-ES" sz="1400" dirty="0">
              <a:latin typeface="Calibri" pitchFamily="34" charset="0"/>
              <a:cs typeface="Calibri" pitchFamily="34" charset="0"/>
            </a:endParaRPr>
          </a:p>
          <a:p>
            <a:pPr marL="180975" indent="-180975" algn="just">
              <a:buClrTx/>
              <a:buSzPct val="100000"/>
              <a:buFont typeface="Arial" pitchFamily="34" charset="0"/>
              <a:buChar char="•"/>
              <a:defRPr/>
            </a:pP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When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the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nbCOD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includes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a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high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percentage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of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particulate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portion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(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nbpCOD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),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the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sludge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production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can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be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dramatically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increased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buClrTx/>
              <a:buSzPct val="100000"/>
              <a:buFont typeface="Arial" pitchFamily="34" charset="0"/>
              <a:buChar char="•"/>
              <a:defRPr/>
            </a:pPr>
            <a:endParaRPr lang="es-ES" sz="1400" dirty="0">
              <a:latin typeface="Calibri" pitchFamily="34" charset="0"/>
              <a:cs typeface="Calibri" pitchFamily="34" charset="0"/>
            </a:endParaRPr>
          </a:p>
          <a:p>
            <a:pPr marL="180975" indent="-180975" algn="just">
              <a:buClrTx/>
              <a:buSzPct val="100000"/>
              <a:buFont typeface="Arial" pitchFamily="34" charset="0"/>
              <a:buChar char="•"/>
              <a:defRPr/>
            </a:pP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When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the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nbCOD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includes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a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high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percentage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of soluble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portion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(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nbsCOD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)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it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could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be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a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possible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lack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of soluble biodegradable COD (rbCOD)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for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  <a:cs typeface="Calibri" pitchFamily="34" charset="0"/>
              </a:rPr>
              <a:t>the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 denitrification.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1C61B-148B-4621-9235-B2252FCF4E01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  <p:sp>
        <p:nvSpPr>
          <p:cNvPr id="5" name="3 CuadroTexto"/>
          <p:cNvSpPr txBox="1">
            <a:spLocks noChangeArrowheads="1"/>
          </p:cNvSpPr>
          <p:nvPr/>
        </p:nvSpPr>
        <p:spPr bwMode="auto">
          <a:xfrm>
            <a:off x="467544" y="116632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smtClean="0">
                <a:latin typeface="Calibri" pitchFamily="34" charset="0"/>
                <a:cs typeface="Calibri" pitchFamily="34" charset="0"/>
              </a:rPr>
              <a:t>Toxicity detection during a bCOD test</a:t>
            </a:r>
            <a:endParaRPr lang="es-ES" sz="2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39552" y="620688"/>
            <a:ext cx="8208912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smtClean="0">
                <a:latin typeface="Calibri" pitchFamily="34" charset="0"/>
                <a:cs typeface="Calibri" pitchFamily="34" charset="0"/>
              </a:rPr>
              <a:t>The dCOD test can detect the presence of any inhibitor or toxic compound when the trajectory of the positive respiration rate (+ Rs) crosses the baseline, corresponding to the endogeneous respiration level) passing into a chain of negative values (- Rs) within a progressive negative slope</a:t>
            </a:r>
            <a:r>
              <a:rPr lang="en-US" sz="140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endParaRPr lang="en-US" sz="80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1400" smtClean="0">
                <a:latin typeface="Calibri" pitchFamily="34" charset="0"/>
                <a:cs typeface="Calibri" pitchFamily="34" charset="0"/>
              </a:rPr>
              <a:t>Negative </a:t>
            </a:r>
            <a:r>
              <a:rPr lang="en-US" sz="1400" smtClean="0">
                <a:latin typeface="Calibri" pitchFamily="34" charset="0"/>
                <a:cs typeface="Calibri" pitchFamily="34" charset="0"/>
              </a:rPr>
              <a:t>Rs </a:t>
            </a:r>
            <a:r>
              <a:rPr lang="en-US" sz="1400" smtClean="0">
                <a:latin typeface="Calibri" pitchFamily="34" charset="0"/>
                <a:cs typeface="Calibri" pitchFamily="34" charset="0"/>
              </a:rPr>
              <a:t>values </a:t>
            </a:r>
            <a:r>
              <a:rPr lang="en-US" sz="1400" smtClean="0">
                <a:latin typeface="Calibri" pitchFamily="34" charset="0"/>
                <a:cs typeface="Calibri" pitchFamily="34" charset="0"/>
              </a:rPr>
              <a:t>under negative slope means a significative active biomass concentration </a:t>
            </a:r>
            <a:r>
              <a:rPr lang="en-US" sz="1400" smtClean="0">
                <a:latin typeface="Calibri" pitchFamily="34" charset="0"/>
                <a:cs typeface="Calibri" pitchFamily="34" charset="0"/>
              </a:rPr>
              <a:t>reduction</a:t>
            </a:r>
            <a:r>
              <a:rPr lang="en-US" sz="1400" smtClean="0">
                <a:latin typeface="Calibri" pitchFamily="34" charset="0"/>
                <a:cs typeface="Calibri" pitchFamily="34" charset="0"/>
              </a:rPr>
              <a:t>.</a:t>
            </a:r>
            <a:endParaRPr lang="en-US" sz="140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67544" y="544522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smtClean="0">
                <a:latin typeface="Calibri" pitchFamily="34" charset="0"/>
                <a:cs typeface="Calibri" pitchFamily="34" charset="0"/>
              </a:rPr>
              <a:t>In </a:t>
            </a:r>
            <a:r>
              <a:rPr lang="en-US" sz="1400" smtClean="0">
                <a:latin typeface="Calibri" pitchFamily="34" charset="0"/>
                <a:cs typeface="Calibri" pitchFamily="34" charset="0"/>
              </a:rPr>
              <a:t>that condition, the bCOD value becomes lower than normal due to loss of oxygen demand (area below baseline)</a:t>
            </a:r>
            <a:endParaRPr lang="es-ES_tradnl" sz="140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761047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04248" y="6381750"/>
            <a:ext cx="2133600" cy="476250"/>
          </a:xfrm>
          <a:noFill/>
        </p:spPr>
        <p:txBody>
          <a:bodyPr/>
          <a:lstStyle/>
          <a:p>
            <a:fld id="{B6EA592A-369D-4594-90F2-DFBA295387AB}" type="slidenum">
              <a:rPr lang="es-ES" smtClean="0"/>
              <a:pPr/>
              <a:t>24</a:t>
            </a:fld>
            <a:endParaRPr lang="es-ES" smtClean="0"/>
          </a:p>
        </p:txBody>
      </p:sp>
      <p:sp>
        <p:nvSpPr>
          <p:cNvPr id="4099" name="2 CuadroTexto"/>
          <p:cNvSpPr txBox="1">
            <a:spLocks noChangeArrowheads="1"/>
          </p:cNvSpPr>
          <p:nvPr/>
        </p:nvSpPr>
        <p:spPr bwMode="auto">
          <a:xfrm>
            <a:off x="395288" y="115888"/>
            <a:ext cx="842486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300" b="1" smtClean="0">
                <a:latin typeface="Calibri" pitchFamily="34" charset="0"/>
                <a:cs typeface="Calibri" pitchFamily="34" charset="0"/>
              </a:rPr>
              <a:t>Essential </a:t>
            </a:r>
            <a:r>
              <a:rPr lang="en-US" sz="2300" b="1">
                <a:latin typeface="Calibri" pitchFamily="34" charset="0"/>
                <a:cs typeface="Calibri" pitchFamily="34" charset="0"/>
              </a:rPr>
              <a:t>parameters </a:t>
            </a:r>
            <a:r>
              <a:rPr lang="en-US" sz="2300" b="1" smtClean="0">
                <a:latin typeface="Calibri" pitchFamily="34" charset="0"/>
                <a:cs typeface="Calibri" pitchFamily="34" charset="0"/>
              </a:rPr>
              <a:t>for </a:t>
            </a:r>
            <a:r>
              <a:rPr lang="en-US" sz="2300" b="1">
                <a:latin typeface="Calibri" pitchFamily="34" charset="0"/>
                <a:cs typeface="Calibri" pitchFamily="34" charset="0"/>
              </a:rPr>
              <a:t>evaluating </a:t>
            </a:r>
            <a:r>
              <a:rPr lang="en-US" sz="2300" b="1" smtClean="0">
                <a:latin typeface="Calibri" pitchFamily="34" charset="0"/>
                <a:cs typeface="Calibri" pitchFamily="34" charset="0"/>
              </a:rPr>
              <a:t> a </a:t>
            </a:r>
            <a:r>
              <a:rPr lang="en-US" sz="2300" b="1">
                <a:latin typeface="Calibri" pitchFamily="34" charset="0"/>
                <a:cs typeface="Calibri" pitchFamily="34" charset="0"/>
              </a:rPr>
              <a:t>diffused aeration system</a:t>
            </a:r>
            <a:endParaRPr lang="es-ES" sz="2300" b="1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764704"/>
            <a:ext cx="6067425" cy="2533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611560" y="3501008"/>
          <a:ext cx="8064896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6552728"/>
              </a:tblGrid>
              <a:tr h="289798">
                <a:tc>
                  <a:txBody>
                    <a:bodyPr/>
                    <a:lstStyle/>
                    <a:p>
                      <a:r>
                        <a:rPr lang="es-ES_tradnl" sz="1400" b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bCOD</a:t>
                      </a:r>
                      <a:endParaRPr lang="es-ES_tradnl" sz="1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200" b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Biodegradable COD</a:t>
                      </a:r>
                      <a:r>
                        <a:rPr lang="es-ES_tradnl" sz="1200" b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  <a:sym typeface="Wingdings" pitchFamily="2" charset="2"/>
                        </a:rPr>
                        <a:t> </a:t>
                      </a:r>
                      <a:r>
                        <a:rPr lang="es-ES_tradnl" sz="1200" b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(mg/L)  - Automatically</a:t>
                      </a:r>
                      <a:r>
                        <a:rPr lang="es-ES_tradnl" sz="1200" b="0" baseline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determined by BM respirometry -</a:t>
                      </a:r>
                      <a:endParaRPr lang="es-ES_tradnl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es-ES_tradnl" sz="1400" b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Process data</a:t>
                      </a:r>
                      <a:r>
                        <a:rPr lang="es-ES_tradnl" sz="140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s-ES_tradnl" sz="140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20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Influent flow rate (m</a:t>
                      </a:r>
                      <a:r>
                        <a:rPr lang="es-ES_tradnl" sz="1200" baseline="3000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r>
                        <a:rPr lang="es-ES_tradnl" sz="120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/d), NTK to be removed (mg N/L), Nitrate to be removed (mg NO</a:t>
                      </a:r>
                      <a:r>
                        <a:rPr lang="es-ES_tradnl" sz="1200" baseline="-2000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r>
                        <a:rPr lang="es-ES_tradnl" sz="120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-N/L)</a:t>
                      </a:r>
                      <a:endParaRPr lang="es-ES_tradnl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89798">
                <a:tc>
                  <a:txBody>
                    <a:bodyPr/>
                    <a:lstStyle/>
                    <a:p>
                      <a:r>
                        <a:rPr lang="es-ES_tradnl" sz="1400" b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AOR</a:t>
                      </a:r>
                      <a:endParaRPr lang="es-ES_tradnl" sz="140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20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Actual oxygen requirement (kg O</a:t>
                      </a:r>
                      <a:r>
                        <a:rPr lang="es-ES_tradnl" sz="1200" baseline="-2000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lang="es-ES_tradnl" sz="120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/d) = Q*</a:t>
                      </a:r>
                      <a:r>
                        <a:rPr lang="es-ES_tradnl" sz="1200" b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bCOD</a:t>
                      </a:r>
                      <a:r>
                        <a:rPr lang="es-ES_tradnl" sz="120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(1-Y</a:t>
                      </a:r>
                      <a:r>
                        <a:rPr lang="es-ES_tradnl" sz="1200" baseline="-2000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  <a:r>
                        <a:rPr lang="es-ES_tradnl" sz="120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)/1000 + 4.57*Q*</a:t>
                      </a:r>
                      <a:r>
                        <a:rPr lang="es-ES_tradnl" sz="1200" b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TKN</a:t>
                      </a:r>
                      <a:r>
                        <a:rPr lang="es-ES_tradnl" sz="120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/1000 – 2.28*Q*</a:t>
                      </a:r>
                      <a:r>
                        <a:rPr lang="es-ES_tradnl" sz="1200" b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NO</a:t>
                      </a:r>
                      <a:r>
                        <a:rPr lang="es-ES_tradnl" sz="1200" b="1" baseline="-2000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r>
                        <a:rPr lang="es-ES_tradnl" sz="1200" b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-N</a:t>
                      </a:r>
                      <a:endParaRPr lang="es-ES_tradnl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89798">
                <a:tc>
                  <a:txBody>
                    <a:bodyPr/>
                    <a:lstStyle/>
                    <a:p>
                      <a:r>
                        <a:rPr lang="es-ES_tradnl" sz="1400" b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Q</a:t>
                      </a:r>
                      <a:r>
                        <a:rPr lang="es-ES_tradnl" sz="1400" b="1" baseline="-2000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O2</a:t>
                      </a:r>
                      <a:endParaRPr lang="es-ES_tradnl" sz="1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20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Oxygen flow rate supplied by the aeration system (kg O</a:t>
                      </a:r>
                      <a:r>
                        <a:rPr lang="es-ES_tradnl" sz="1200" baseline="-2000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lang="es-ES_tradnl" sz="120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/d) =</a:t>
                      </a:r>
                      <a:r>
                        <a:rPr lang="es-ES_tradnl" sz="1200" baseline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6.84 * Q</a:t>
                      </a:r>
                      <a:r>
                        <a:rPr lang="es-ES_tradnl" sz="1200" baseline="-2000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air</a:t>
                      </a:r>
                      <a:r>
                        <a:rPr lang="es-ES_tradnl" sz="1200" baseline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(Nm</a:t>
                      </a:r>
                      <a:r>
                        <a:rPr lang="es-ES_tradnl" sz="1200" baseline="3000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r>
                        <a:rPr lang="es-ES_tradnl" sz="1200" baseline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/h)</a:t>
                      </a:r>
                      <a:endParaRPr lang="es-ES_tradnl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34698">
                <a:tc>
                  <a:txBody>
                    <a:bodyPr/>
                    <a:lstStyle/>
                    <a:p>
                      <a:r>
                        <a:rPr lang="es-ES_tradnl" sz="1400" b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SOTE</a:t>
                      </a:r>
                      <a:endParaRPr lang="es-ES_tradnl" sz="1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20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Standard oxygen transfer efficiency (%) - calculated from the curve provided by the manufacturer. </a:t>
                      </a:r>
                      <a:r>
                        <a:rPr lang="es-ES_tradnl" sz="180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s-ES_tradnl" sz="180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s-ES_tradnl" sz="120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Normally SOTE ≈ 6,5 * Diffusers depth (m)</a:t>
                      </a:r>
                      <a:endParaRPr lang="es-ES_tradnl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89798">
                <a:tc>
                  <a:txBody>
                    <a:bodyPr/>
                    <a:lstStyle/>
                    <a:p>
                      <a:r>
                        <a:rPr lang="es-ES_tradnl" sz="1400" b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SOR</a:t>
                      </a:r>
                      <a:endParaRPr lang="es-ES_tradnl" sz="1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20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Standard oxygen requirement (kg O</a:t>
                      </a:r>
                      <a:r>
                        <a:rPr lang="es-ES_tradnl" sz="1200" baseline="-2000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lang="es-ES_tradnl" sz="120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/d) = Q</a:t>
                      </a:r>
                      <a:r>
                        <a:rPr lang="es-ES_tradnl" sz="1200" baseline="-2000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O2</a:t>
                      </a:r>
                      <a:r>
                        <a:rPr lang="es-ES_tradnl" sz="120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* SOTE</a:t>
                      </a:r>
                      <a:endParaRPr lang="es-ES_tradnl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89798">
                <a:tc>
                  <a:txBody>
                    <a:bodyPr/>
                    <a:lstStyle/>
                    <a:p>
                      <a:r>
                        <a:rPr lang="es-ES_tradnl" sz="1400" b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OTE</a:t>
                      </a:r>
                      <a:r>
                        <a:rPr lang="es-ES_tradnl" sz="1400" b="1" baseline="-2000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  <a:endParaRPr lang="es-ES_tradnl" sz="1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20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Oxygen transfer efficiency in the process (%) = 100 * AOR / Q</a:t>
                      </a:r>
                      <a:r>
                        <a:rPr lang="es-ES_tradnl" sz="1200" baseline="-2000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O2</a:t>
                      </a:r>
                      <a:endParaRPr lang="es-ES_tradnl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08577">
                <a:tc>
                  <a:txBody>
                    <a:bodyPr/>
                    <a:lstStyle/>
                    <a:p>
                      <a:r>
                        <a:rPr lang="es-ES" sz="1400" b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AOR/SOR</a:t>
                      </a:r>
                      <a:endParaRPr lang="es-ES_tradnl" sz="1400" b="1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Ratio for evaluation and follow up</a:t>
                      </a:r>
                    </a:p>
                    <a:p>
                      <a:r>
                        <a:rPr lang="es-ES" sz="120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AOR/SOR reference for clean fine</a:t>
                      </a:r>
                      <a:r>
                        <a:rPr lang="es-ES" sz="1200" baseline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bubble systems = 0.33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AOR/SOR reference for clean coarse</a:t>
                      </a:r>
                      <a:r>
                        <a:rPr lang="es-ES" sz="1200" baseline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bubble systems = 0.5 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3 Marcador de contenido"/>
          <p:cNvSpPr>
            <a:spLocks noGrp="1"/>
          </p:cNvSpPr>
          <p:nvPr>
            <p:ph/>
          </p:nvPr>
        </p:nvSpPr>
        <p:spPr>
          <a:xfrm>
            <a:off x="539552" y="2852937"/>
            <a:ext cx="8229600" cy="864096"/>
          </a:xfrm>
        </p:spPr>
        <p:txBody>
          <a:bodyPr/>
          <a:lstStyle/>
          <a:p>
            <a:pPr algn="ctr">
              <a:buFontTx/>
              <a:buNone/>
            </a:pPr>
            <a:r>
              <a:rPr lang="es-ES" sz="1800" b="1" smtClean="0">
                <a:latin typeface="Calibri" pitchFamily="34" charset="0"/>
              </a:rPr>
              <a:t>SURCIS, S.L.</a:t>
            </a:r>
          </a:p>
          <a:p>
            <a:pPr algn="ctr">
              <a:buFontTx/>
              <a:buNone/>
            </a:pPr>
            <a:r>
              <a:rPr lang="fr-FR" sz="1800" b="1" u="sng" smtClean="0">
                <a:solidFill>
                  <a:srgbClr val="7030A0"/>
                </a:solidFill>
                <a:latin typeface="Calibri" pitchFamily="34" charset="0"/>
                <a:hlinkClick r:id="rId2"/>
              </a:rPr>
              <a:t>www.surcis.com</a:t>
            </a:r>
            <a:endParaRPr lang="es-ES" sz="1800" b="1" smtClean="0">
              <a:solidFill>
                <a:srgbClr val="7030A0"/>
              </a:solidFill>
              <a:latin typeface="Calibri" pitchFamily="34" charset="0"/>
            </a:endParaRPr>
          </a:p>
          <a:p>
            <a:pPr algn="ctr">
              <a:buFontTx/>
              <a:buNone/>
            </a:pPr>
            <a:endParaRPr lang="es-ES" sz="1800" b="1" smtClean="0">
              <a:latin typeface="Calibri" pitchFamily="34" charset="0"/>
            </a:endParaRPr>
          </a:p>
        </p:txBody>
      </p:sp>
      <p:sp>
        <p:nvSpPr>
          <p:cNvPr id="28675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F55240CE-54D1-47B2-A096-05F9908F4C4D}" type="slidenum">
              <a:rPr lang="es-ES" smtClean="0"/>
              <a:pPr/>
              <a:t>25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51464893-6C3B-4EB9-B3FD-BCE4C7F0F6EB}" type="slidenum">
              <a:rPr lang="es-ES" smtClean="0"/>
              <a:pPr/>
              <a:t>3</a:t>
            </a:fld>
            <a:endParaRPr lang="es-ES" smtClean="0"/>
          </a:p>
        </p:txBody>
      </p:sp>
      <p:sp>
        <p:nvSpPr>
          <p:cNvPr id="27651" name="3 CuadroTexto"/>
          <p:cNvSpPr txBox="1">
            <a:spLocks noChangeArrowheads="1"/>
          </p:cNvSpPr>
          <p:nvPr/>
        </p:nvSpPr>
        <p:spPr bwMode="auto">
          <a:xfrm>
            <a:off x="1763713" y="2420938"/>
            <a:ext cx="5572125" cy="6461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BM Respirometry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5805488"/>
            <a:ext cx="140176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468313" y="177800"/>
            <a:ext cx="83518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000" b="1">
                <a:latin typeface="Calibri" pitchFamily="34" charset="0"/>
                <a:cs typeface="Times New Roman" pitchFamily="18" charset="0"/>
              </a:rPr>
              <a:t>Three different operation modes</a:t>
            </a:r>
            <a:endParaRPr lang="en-US" sz="2000"/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468313" y="584200"/>
            <a:ext cx="82804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en-US" sz="1400">
                <a:latin typeface="Calibri" pitchFamily="34" charset="0"/>
                <a:cs typeface="Times New Roman" pitchFamily="18" charset="0"/>
              </a:rPr>
              <a:t>While most of the respirometers on the market offer only one operation mode, the BM respirometers have  three different operation modes: OUR mode, Cyclic OUR mode, and R mode. Each mode develops different respirograms for automatic parameters including D.O., Temperature, and pH (in BM-Advance) from where specific applications can be made. </a:t>
            </a:r>
            <a:endParaRPr lang="en-US" sz="140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468313" y="1557338"/>
          <a:ext cx="8280401" cy="4918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1419"/>
                <a:gridCol w="2592188"/>
                <a:gridCol w="3096794"/>
              </a:tblGrid>
              <a:tr h="731611">
                <a:tc gridSpan="3">
                  <a:txBody>
                    <a:bodyPr/>
                    <a:lstStyle/>
                    <a:p>
                      <a:pPr algn="just"/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In a single </a:t>
                      </a:r>
                      <a:r>
                        <a:rPr lang="es-ES" sz="14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batch</a:t>
                      </a:r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reactor, </a:t>
                      </a:r>
                      <a:r>
                        <a:rPr lang="es-ES" sz="14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the</a:t>
                      </a:r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ES" sz="14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measuring</a:t>
                      </a:r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ES" sz="14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system</a:t>
                      </a:r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can </a:t>
                      </a:r>
                      <a:r>
                        <a:rPr lang="es-ES" sz="14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work</a:t>
                      </a:r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as LSS and LFS </a:t>
                      </a:r>
                      <a:r>
                        <a:rPr lang="es-ES" sz="14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batch</a:t>
                      </a:r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respirometry. </a:t>
                      </a:r>
                      <a:r>
                        <a:rPr lang="es-ES" sz="14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The</a:t>
                      </a:r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ES" sz="14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system</a:t>
                      </a:r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ES" sz="14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is</a:t>
                      </a:r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optimized by a one-sense membrane device, that together with a dividing plate, is able to isolate the measuring chamber and avoid bubbles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against the DO sensor.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marT="45726" marB="4572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04838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OUR</a:t>
                      </a:r>
                      <a:endParaRPr lang="es-ES" sz="14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marT="45726" marB="45726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Cyclic</a:t>
                      </a:r>
                      <a:r>
                        <a:rPr lang="es-E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OUR</a:t>
                      </a:r>
                      <a:endParaRPr lang="es-ES" sz="14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marT="45726" marB="45726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R</a:t>
                      </a:r>
                      <a:endParaRPr lang="es-ES" sz="14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marT="45726" marB="45726">
                    <a:solidFill>
                      <a:srgbClr val="CCFFFF"/>
                    </a:solidFill>
                  </a:tcPr>
                </a:tc>
              </a:tr>
              <a:tr h="222531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latin typeface="Calibri" pitchFamily="34" charset="0"/>
                        </a:rPr>
                        <a:t>This mode is making use of the LSS respirometry type. </a:t>
                      </a:r>
                      <a:r>
                        <a:rPr lang="en-GB" sz="1400" dirty="0" smtClean="0"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The OUR mode consists of a single test to measure</a:t>
                      </a:r>
                      <a:r>
                        <a:rPr lang="en-GB" sz="1400" baseline="0" dirty="0" smtClean="0"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 the OUR and/or SOUR parameters (by manually setting the MLVSS concentration). It  also has the option the get a partial SOUR for any period within the </a:t>
                      </a:r>
                      <a:r>
                        <a:rPr lang="en-GB" sz="1400" baseline="0" dirty="0" err="1" smtClean="0"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respirogram</a:t>
                      </a:r>
                      <a:r>
                        <a:rPr lang="en-GB" sz="1400" baseline="0" dirty="0" smtClean="0"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.</a:t>
                      </a:r>
                      <a:endParaRPr lang="en-GB" sz="1400" dirty="0" smtClean="0">
                        <a:latin typeface="Calibri" pitchFamily="34" charset="0"/>
                      </a:endParaRPr>
                    </a:p>
                  </a:txBody>
                  <a:tcPr marL="91436" marR="91436" marT="45726" marB="45726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The cyclic OUR mode consists of</a:t>
                      </a:r>
                      <a:r>
                        <a:rPr lang="en-GB" sz="1400" baseline="0" dirty="0" smtClean="0"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 a </a:t>
                      </a:r>
                      <a:r>
                        <a:rPr lang="en-GB" sz="1400" dirty="0" smtClean="0"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progressive sequence of OUR measurements, generated from the DO trajectory when it fluctuates between the DO. Low and DO. High set-points that were set at the start</a:t>
                      </a:r>
                      <a:r>
                        <a:rPr lang="en-GB" sz="1400" baseline="0" dirty="0" smtClean="0"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 of the test. </a:t>
                      </a:r>
                      <a:endParaRPr lang="es-ES" sz="1400" i="1" dirty="0" smtClean="0"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91436" marR="91436" marT="45726" marB="45726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Calibri" pitchFamily="34" charset="0"/>
                        </a:rPr>
                        <a:t>The R mode corresponds to a modified </a:t>
                      </a:r>
                      <a:r>
                        <a:rPr lang="en-GB" sz="1400" dirty="0" err="1" smtClean="0">
                          <a:latin typeface="Calibri" pitchFamily="34" charset="0"/>
                        </a:rPr>
                        <a:t>LFS</a:t>
                      </a:r>
                      <a:r>
                        <a:rPr lang="en-GB" sz="14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GB" sz="1400" dirty="0" err="1" smtClean="0">
                          <a:latin typeface="Calibri" pitchFamily="34" charset="0"/>
                        </a:rPr>
                        <a:t>respirometry</a:t>
                      </a:r>
                      <a:r>
                        <a:rPr lang="en-GB" sz="1400" dirty="0" smtClean="0">
                          <a:latin typeface="Calibri" pitchFamily="34" charset="0"/>
                        </a:rPr>
                        <a:t> type test. The measuring system can be considered as a completely mixed batch reactor. In this mode, we get the important advantage to work with a small volume</a:t>
                      </a:r>
                      <a:r>
                        <a:rPr lang="en-GB" sz="1400" baseline="0" dirty="0" smtClean="0">
                          <a:latin typeface="Calibri" pitchFamily="34" charset="0"/>
                        </a:rPr>
                        <a:t> of </a:t>
                      </a:r>
                      <a:r>
                        <a:rPr lang="en-GB" sz="1400" dirty="0" smtClean="0">
                          <a:latin typeface="Calibri" pitchFamily="34" charset="0"/>
                        </a:rPr>
                        <a:t>samples in order to minimize the test</a:t>
                      </a:r>
                      <a:r>
                        <a:rPr lang="en-GB" sz="1400" baseline="0" dirty="0" smtClean="0">
                          <a:latin typeface="Calibri" pitchFamily="34" charset="0"/>
                        </a:rPr>
                        <a:t> time for </a:t>
                      </a:r>
                      <a:r>
                        <a:rPr lang="en-GB" sz="1400" dirty="0" smtClean="0">
                          <a:latin typeface="Calibri" pitchFamily="34" charset="0"/>
                        </a:rPr>
                        <a:t>an important package of several simultaneous</a:t>
                      </a:r>
                      <a:r>
                        <a:rPr lang="en-GB" sz="1400" baseline="0" dirty="0" smtClean="0">
                          <a:latin typeface="Calibri" pitchFamily="34" charset="0"/>
                        </a:rPr>
                        <a:t> parameters measurement. </a:t>
                      </a:r>
                      <a:endParaRPr lang="en-GB" sz="1400" dirty="0" smtClean="0">
                        <a:latin typeface="Calibri" pitchFamily="34" charset="0"/>
                      </a:endParaRPr>
                    </a:p>
                  </a:txBody>
                  <a:tcPr marL="91436" marR="91436" marT="45726" marB="45726">
                    <a:noFill/>
                  </a:tcPr>
                </a:tc>
              </a:tr>
              <a:tr h="1656311">
                <a:tc>
                  <a:txBody>
                    <a:bodyPr/>
                    <a:lstStyle/>
                    <a:p>
                      <a:endParaRPr lang="es-ES" sz="1200" u="sng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marT="45726" marB="45726"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6" marR="91436" marT="45726" marB="45726"/>
                </a:tc>
                <a:tc>
                  <a:txBody>
                    <a:bodyPr/>
                    <a:lstStyle/>
                    <a:p>
                      <a:endParaRPr lang="en-US" sz="12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6" marR="91436" marT="45726" marB="45726"/>
                </a:tc>
              </a:tr>
            </a:tbl>
          </a:graphicData>
        </a:graphic>
      </p:graphicFrame>
      <p:sp>
        <p:nvSpPr>
          <p:cNvPr id="10264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D3E9C967-32C7-4121-A2F7-1C994C7F341B}" type="slidenum">
              <a:rPr lang="es-ES" smtClean="0"/>
              <a:pPr/>
              <a:t>4</a:t>
            </a:fld>
            <a:endParaRPr lang="es-ES" smtClean="0"/>
          </a:p>
        </p:txBody>
      </p:sp>
      <p:pic>
        <p:nvPicPr>
          <p:cNvPr id="10265" name="Picture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5013325"/>
            <a:ext cx="22383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6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5013325"/>
            <a:ext cx="2057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7" name="Picture 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5013325"/>
            <a:ext cx="21812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3C0FC4A4-1498-4054-8377-A9050E4461DA}" type="slidenum">
              <a:rPr lang="es-ES" smtClean="0"/>
              <a:pPr/>
              <a:t>5</a:t>
            </a:fld>
            <a:endParaRPr lang="es-ES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684213" y="115888"/>
            <a:ext cx="7786687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000" b="1" dirty="0" err="1">
                <a:latin typeface="Calibri" pitchFamily="34" charset="0"/>
                <a:cs typeface="+mn-cs"/>
              </a:rPr>
              <a:t>Main</a:t>
            </a:r>
            <a:r>
              <a:rPr lang="es-ES_tradnl" sz="2000" b="1" dirty="0">
                <a:latin typeface="Calibri" pitchFamily="34" charset="0"/>
                <a:cs typeface="+mn-cs"/>
              </a:rPr>
              <a:t> </a:t>
            </a:r>
            <a:r>
              <a:rPr lang="es-ES_tradnl" sz="2000" b="1" dirty="0" err="1">
                <a:latin typeface="Calibri" pitchFamily="34" charset="0"/>
                <a:cs typeface="+mn-cs"/>
              </a:rPr>
              <a:t>automatic</a:t>
            </a:r>
            <a:r>
              <a:rPr lang="es-ES_tradnl" sz="2000" b="1" dirty="0">
                <a:latin typeface="Calibri" pitchFamily="34" charset="0"/>
                <a:cs typeface="+mn-cs"/>
              </a:rPr>
              <a:t> </a:t>
            </a:r>
            <a:r>
              <a:rPr lang="es-ES_tradnl" sz="2000" b="1" dirty="0" err="1">
                <a:latin typeface="Calibri" pitchFamily="34" charset="0"/>
                <a:cs typeface="+mn-cs"/>
              </a:rPr>
              <a:t>parameters</a:t>
            </a:r>
            <a:r>
              <a:rPr lang="es-ES_tradnl" sz="2000" b="1" dirty="0">
                <a:latin typeface="Calibri" pitchFamily="34" charset="0"/>
                <a:cs typeface="+mn-cs"/>
              </a:rPr>
              <a:t> in BM respirometer </a:t>
            </a:r>
          </a:p>
          <a:p>
            <a:pPr algn="ctr">
              <a:defRPr/>
            </a:pPr>
            <a:r>
              <a:rPr lang="es-ES_tradnl" sz="2000" b="1" dirty="0" err="1">
                <a:latin typeface="Calibri" pitchFamily="34" charset="0"/>
                <a:cs typeface="+mn-cs"/>
              </a:rPr>
              <a:t>for</a:t>
            </a:r>
            <a:r>
              <a:rPr lang="es-ES_tradnl" sz="2000" b="1" dirty="0">
                <a:latin typeface="Calibri" pitchFamily="34" charset="0"/>
                <a:cs typeface="+mn-cs"/>
              </a:rPr>
              <a:t> </a:t>
            </a:r>
            <a:r>
              <a:rPr lang="es-ES_tradnl" sz="2000" b="1" dirty="0" err="1">
                <a:latin typeface="Calibri" pitchFamily="34" charset="0"/>
                <a:cs typeface="+mn-cs"/>
              </a:rPr>
              <a:t>the</a:t>
            </a:r>
            <a:r>
              <a:rPr lang="es-ES_tradnl" sz="2000" b="1" dirty="0">
                <a:latin typeface="Calibri" pitchFamily="34" charset="0"/>
                <a:cs typeface="+mn-cs"/>
              </a:rPr>
              <a:t> </a:t>
            </a:r>
            <a:r>
              <a:rPr lang="es-ES_tradnl" sz="2000" b="1" dirty="0" err="1">
                <a:latin typeface="Calibri" pitchFamily="34" charset="0"/>
                <a:cs typeface="+mn-cs"/>
              </a:rPr>
              <a:t>different</a:t>
            </a:r>
            <a:r>
              <a:rPr lang="es-ES_tradnl" sz="2000" b="1" dirty="0">
                <a:latin typeface="Calibri" pitchFamily="34" charset="0"/>
                <a:cs typeface="+mn-cs"/>
              </a:rPr>
              <a:t> </a:t>
            </a:r>
            <a:r>
              <a:rPr lang="es-ES_tradnl" sz="2000" b="1" dirty="0" err="1">
                <a:latin typeface="Calibri" pitchFamily="34" charset="0"/>
                <a:cs typeface="+mn-cs"/>
              </a:rPr>
              <a:t>operations</a:t>
            </a:r>
            <a:r>
              <a:rPr lang="es-ES_tradnl" sz="2000" b="1" dirty="0">
                <a:latin typeface="Calibri" pitchFamily="34" charset="0"/>
                <a:cs typeface="+mn-cs"/>
              </a:rPr>
              <a:t> </a:t>
            </a:r>
            <a:r>
              <a:rPr lang="es-ES_tradnl" sz="2000" b="1" dirty="0" err="1">
                <a:latin typeface="Calibri" pitchFamily="34" charset="0"/>
                <a:cs typeface="+mn-cs"/>
              </a:rPr>
              <a:t>modes</a:t>
            </a:r>
            <a:r>
              <a:rPr lang="es-ES_tradnl" sz="2000" b="1" dirty="0">
                <a:latin typeface="Calibri" pitchFamily="34" charset="0"/>
                <a:cs typeface="+mn-cs"/>
              </a:rPr>
              <a:t> </a:t>
            </a:r>
            <a:endParaRPr lang="es-ES" sz="2000" b="1" dirty="0">
              <a:latin typeface="Calibri" pitchFamily="34" charset="0"/>
              <a:cs typeface="+mn-cs"/>
            </a:endParaRP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3492500" y="1195388"/>
            <a:ext cx="4895850" cy="1298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1400" b="1" dirty="0">
                <a:latin typeface="Calibri" pitchFamily="34" charset="0"/>
              </a:rPr>
              <a:t>OUR</a:t>
            </a:r>
            <a:r>
              <a:rPr lang="en-GB" sz="1400" dirty="0">
                <a:latin typeface="Calibri" pitchFamily="34" charset="0"/>
              </a:rPr>
              <a:t>:  </a:t>
            </a:r>
            <a:r>
              <a:rPr lang="en-GB" sz="1400" b="1" dirty="0">
                <a:latin typeface="Calibri" pitchFamily="34" charset="0"/>
              </a:rPr>
              <a:t>Oxygen Uptake Rate </a:t>
            </a:r>
            <a:r>
              <a:rPr lang="en-GB" sz="1400" dirty="0">
                <a:latin typeface="Calibri" pitchFamily="34" charset="0"/>
              </a:rPr>
              <a:t>(mg O</a:t>
            </a:r>
            <a:r>
              <a:rPr lang="en-GB" sz="1400" baseline="-20000" dirty="0">
                <a:latin typeface="Calibri" pitchFamily="34" charset="0"/>
              </a:rPr>
              <a:t>2</a:t>
            </a:r>
            <a:r>
              <a:rPr lang="en-GB" sz="1400" dirty="0">
                <a:latin typeface="Calibri" pitchFamily="34" charset="0"/>
              </a:rPr>
              <a:t>/l.h)</a:t>
            </a:r>
            <a:endParaRPr lang="es-ES" sz="1400" dirty="0">
              <a:latin typeface="Calibri" pitchFamily="34" charset="0"/>
            </a:endParaRPr>
          </a:p>
          <a:p>
            <a:pPr>
              <a:defRPr/>
            </a:pPr>
            <a:r>
              <a:rPr lang="en-GB" sz="1400" dirty="0">
                <a:latin typeface="Calibri" pitchFamily="34" charset="0"/>
              </a:rPr>
              <a:t>It measures the oxygen uptake rate for only one measurement or serial o measurements.</a:t>
            </a:r>
          </a:p>
          <a:p>
            <a:pPr>
              <a:defRPr/>
            </a:pPr>
            <a:r>
              <a:rPr lang="en-GB" sz="1400" b="1" dirty="0">
                <a:latin typeface="Calibri" pitchFamily="34" charset="0"/>
              </a:rPr>
              <a:t>SOUR</a:t>
            </a:r>
            <a:r>
              <a:rPr lang="en-GB" sz="1400" dirty="0">
                <a:latin typeface="Calibri" pitchFamily="34" charset="0"/>
              </a:rPr>
              <a:t>: </a:t>
            </a:r>
            <a:r>
              <a:rPr lang="en-GB" sz="1400" b="1" dirty="0">
                <a:latin typeface="Calibri" pitchFamily="34" charset="0"/>
              </a:rPr>
              <a:t>Specific OUR </a:t>
            </a:r>
            <a:r>
              <a:rPr lang="en-GB" sz="1400" dirty="0">
                <a:latin typeface="Calibri" pitchFamily="34" charset="0"/>
              </a:rPr>
              <a:t>(mg O</a:t>
            </a:r>
            <a:r>
              <a:rPr lang="en-GB" sz="1400" baseline="-20000" dirty="0">
                <a:latin typeface="Calibri" pitchFamily="34" charset="0"/>
              </a:rPr>
              <a:t>2</a:t>
            </a:r>
            <a:r>
              <a:rPr lang="en-GB" sz="1400" dirty="0">
                <a:latin typeface="Calibri" pitchFamily="34" charset="0"/>
              </a:rPr>
              <a:t>/g </a:t>
            </a:r>
            <a:r>
              <a:rPr lang="en-GB" sz="1400" dirty="0" err="1">
                <a:latin typeface="Calibri" pitchFamily="34" charset="0"/>
              </a:rPr>
              <a:t>VSS.h</a:t>
            </a:r>
            <a:r>
              <a:rPr lang="en-GB" sz="1400" dirty="0">
                <a:latin typeface="Calibri" pitchFamily="34" charset="0"/>
              </a:rPr>
              <a:t>)</a:t>
            </a:r>
            <a:endParaRPr lang="es-ES" sz="1400" dirty="0">
              <a:latin typeface="Calibri" pitchFamily="34" charset="0"/>
            </a:endParaRPr>
          </a:p>
          <a:p>
            <a:pPr>
              <a:defRPr/>
            </a:pPr>
            <a:r>
              <a:rPr lang="en-GB" sz="1400" dirty="0">
                <a:latin typeface="Calibri" pitchFamily="34" charset="0"/>
              </a:rPr>
              <a:t>Specific OUR related to MLVSS.	SOUR = OUR / MLVSS</a:t>
            </a:r>
          </a:p>
        </p:txBody>
      </p:sp>
      <p:grpSp>
        <p:nvGrpSpPr>
          <p:cNvPr id="2" name="6 Grupo"/>
          <p:cNvGrpSpPr/>
          <p:nvPr/>
        </p:nvGrpSpPr>
        <p:grpSpPr>
          <a:xfrm>
            <a:off x="1619052" y="1268388"/>
            <a:ext cx="1368152" cy="1224359"/>
            <a:chOff x="1043608" y="2780928"/>
            <a:chExt cx="1872208" cy="1481307"/>
          </a:xfrm>
          <a:solidFill>
            <a:srgbClr val="99CCFF"/>
          </a:solidFill>
        </p:grpSpPr>
        <p:sp>
          <p:nvSpPr>
            <p:cNvPr id="7" name="6 Rectángulo redondeado"/>
            <p:cNvSpPr/>
            <p:nvPr/>
          </p:nvSpPr>
          <p:spPr>
            <a:xfrm>
              <a:off x="1043608" y="2780928"/>
              <a:ext cx="1872208" cy="148130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1121618" y="2955168"/>
              <a:ext cx="1728192" cy="112455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b="1" dirty="0">
                  <a:latin typeface="Calibri" pitchFamily="34" charset="0"/>
                </a:rPr>
                <a:t>OUR </a:t>
              </a:r>
            </a:p>
            <a:p>
              <a:pPr algn="ctr">
                <a:defRPr/>
              </a:pPr>
              <a:r>
                <a:rPr lang="es-ES" dirty="0">
                  <a:latin typeface="Calibri" pitchFamily="34" charset="0"/>
                </a:rPr>
                <a:t>&amp;</a:t>
              </a:r>
            </a:p>
            <a:p>
              <a:pPr algn="ctr">
                <a:defRPr/>
              </a:pPr>
              <a:r>
                <a:rPr lang="es-ES" b="1" dirty="0" err="1">
                  <a:latin typeface="Calibri" pitchFamily="34" charset="0"/>
                </a:rPr>
                <a:t>Cyclic</a:t>
              </a:r>
              <a:r>
                <a:rPr lang="es-ES" b="1" dirty="0">
                  <a:latin typeface="Calibri" pitchFamily="34" charset="0"/>
                </a:rPr>
                <a:t> OUR</a:t>
              </a:r>
              <a:endParaRPr lang="es-ES" dirty="0">
                <a:latin typeface="Calibri" pitchFamily="34" charset="0"/>
              </a:endParaRPr>
            </a:p>
          </p:txBody>
        </p:sp>
      </p:grpSp>
      <p:sp>
        <p:nvSpPr>
          <p:cNvPr id="9" name="8 Flecha derecha"/>
          <p:cNvSpPr/>
          <p:nvPr/>
        </p:nvSpPr>
        <p:spPr>
          <a:xfrm>
            <a:off x="3203575" y="1700213"/>
            <a:ext cx="217488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4" name="6 Grupo"/>
          <p:cNvGrpSpPr/>
          <p:nvPr/>
        </p:nvGrpSpPr>
        <p:grpSpPr>
          <a:xfrm>
            <a:off x="1619052" y="3860676"/>
            <a:ext cx="1440160" cy="1296367"/>
            <a:chOff x="1043608" y="2780928"/>
            <a:chExt cx="1872208" cy="1481307"/>
          </a:xfrm>
          <a:solidFill>
            <a:srgbClr val="99CCFF"/>
          </a:solidFill>
        </p:grpSpPr>
        <p:sp>
          <p:nvSpPr>
            <p:cNvPr id="11" name="10 Rectángulo redondeado"/>
            <p:cNvSpPr/>
            <p:nvPr/>
          </p:nvSpPr>
          <p:spPr>
            <a:xfrm>
              <a:off x="1043608" y="2780928"/>
              <a:ext cx="1872208" cy="148130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043609" y="3274612"/>
              <a:ext cx="1800200" cy="386852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b="1" dirty="0">
                  <a:latin typeface="Calibri" pitchFamily="34" charset="0"/>
                </a:rPr>
                <a:t>R </a:t>
              </a:r>
            </a:p>
          </p:txBody>
        </p:sp>
      </p:grpSp>
      <p:sp>
        <p:nvSpPr>
          <p:cNvPr id="16" name="15 CuadroTexto"/>
          <p:cNvSpPr txBox="1">
            <a:spLocks noChangeArrowheads="1"/>
          </p:cNvSpPr>
          <p:nvPr/>
        </p:nvSpPr>
        <p:spPr bwMode="auto">
          <a:xfrm>
            <a:off x="3492500" y="2708275"/>
            <a:ext cx="4895850" cy="34956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1400" b="1" dirty="0">
                <a:latin typeface="Calibri" pitchFamily="34" charset="0"/>
              </a:rPr>
              <a:t>Rs</a:t>
            </a:r>
            <a:r>
              <a:rPr lang="en-GB" sz="1400" dirty="0">
                <a:latin typeface="Calibri" pitchFamily="34" charset="0"/>
              </a:rPr>
              <a:t>: </a:t>
            </a:r>
            <a:r>
              <a:rPr lang="en-GB" sz="1400" b="1" dirty="0">
                <a:latin typeface="Calibri" pitchFamily="34" charset="0"/>
              </a:rPr>
              <a:t>Dynamic Respiration Rate </a:t>
            </a:r>
            <a:r>
              <a:rPr lang="en-GB" sz="1400" dirty="0">
                <a:latin typeface="Calibri" pitchFamily="34" charset="0"/>
              </a:rPr>
              <a:t>(mg O</a:t>
            </a:r>
            <a:r>
              <a:rPr lang="en-GB" sz="1400" baseline="-20000" dirty="0">
                <a:latin typeface="Calibri" pitchFamily="34" charset="0"/>
              </a:rPr>
              <a:t>2</a:t>
            </a:r>
            <a:r>
              <a:rPr lang="en-GB" sz="1400" dirty="0">
                <a:latin typeface="Calibri" pitchFamily="34" charset="0"/>
              </a:rPr>
              <a:t>/l.h)</a:t>
            </a:r>
            <a:endParaRPr lang="es-ES" sz="1400" dirty="0">
              <a:latin typeface="Calibri" pitchFamily="34" charset="0"/>
            </a:endParaRPr>
          </a:p>
          <a:p>
            <a:pPr>
              <a:defRPr/>
            </a:pPr>
            <a:r>
              <a:rPr lang="en-GB" sz="1400" dirty="0">
                <a:latin typeface="Calibri" pitchFamily="34" charset="0"/>
              </a:rPr>
              <a:t>It measures the oxygen uptake rate from the mixture of the activated sludge and certain amount of wastewater sample or compound within a continuous chain of measurements.</a:t>
            </a:r>
          </a:p>
          <a:p>
            <a:pPr>
              <a:defRPr/>
            </a:pPr>
            <a:r>
              <a:rPr lang="en-GB" sz="1400" b="1" dirty="0">
                <a:latin typeface="Calibri" pitchFamily="34" charset="0"/>
              </a:rPr>
              <a:t>Rsp</a:t>
            </a:r>
            <a:r>
              <a:rPr lang="en-GB" sz="1400" dirty="0">
                <a:latin typeface="Calibri" pitchFamily="34" charset="0"/>
              </a:rPr>
              <a:t>: </a:t>
            </a:r>
            <a:r>
              <a:rPr lang="en-GB" sz="1400" b="1" dirty="0">
                <a:latin typeface="Calibri" pitchFamily="34" charset="0"/>
              </a:rPr>
              <a:t>Dynamic specific respiration Rate </a:t>
            </a:r>
            <a:r>
              <a:rPr lang="en-GB" sz="1400" dirty="0">
                <a:latin typeface="Calibri" pitchFamily="34" charset="0"/>
              </a:rPr>
              <a:t>(mg O</a:t>
            </a:r>
            <a:r>
              <a:rPr lang="en-GB" sz="1400" baseline="-20000" dirty="0">
                <a:latin typeface="Calibri" pitchFamily="34" charset="0"/>
              </a:rPr>
              <a:t>2</a:t>
            </a:r>
            <a:r>
              <a:rPr lang="en-GB" sz="1400" dirty="0">
                <a:latin typeface="Calibri" pitchFamily="34" charset="0"/>
              </a:rPr>
              <a:t>/g </a:t>
            </a:r>
            <a:r>
              <a:rPr lang="en-GB" sz="1400" dirty="0" err="1">
                <a:latin typeface="Calibri" pitchFamily="34" charset="0"/>
              </a:rPr>
              <a:t>VSS.h</a:t>
            </a:r>
            <a:r>
              <a:rPr lang="en-GB" sz="1400" dirty="0">
                <a:latin typeface="Calibri" pitchFamily="34" charset="0"/>
              </a:rPr>
              <a:t>)</a:t>
            </a:r>
            <a:endParaRPr lang="es-ES" sz="1400" dirty="0">
              <a:latin typeface="Calibri" pitchFamily="34" charset="0"/>
            </a:endParaRPr>
          </a:p>
          <a:p>
            <a:pPr>
              <a:defRPr/>
            </a:pPr>
            <a:r>
              <a:rPr lang="en-GB" sz="1400" dirty="0">
                <a:latin typeface="Calibri" pitchFamily="34" charset="0"/>
              </a:rPr>
              <a:t>Specific Rs referred to MLVSS.	Rsp = Rs / MLVSS</a:t>
            </a:r>
          </a:p>
          <a:p>
            <a:pPr>
              <a:defRPr/>
            </a:pPr>
            <a:r>
              <a:rPr lang="es-ES" sz="1400" b="1" dirty="0">
                <a:latin typeface="Calibri" pitchFamily="34" charset="0"/>
              </a:rPr>
              <a:t>bCOD</a:t>
            </a:r>
            <a:r>
              <a:rPr lang="es-ES" sz="1400" dirty="0">
                <a:latin typeface="Calibri" pitchFamily="34" charset="0"/>
              </a:rPr>
              <a:t>: </a:t>
            </a:r>
            <a:r>
              <a:rPr lang="es-ES" sz="1400" b="1" dirty="0">
                <a:latin typeface="Calibri" pitchFamily="34" charset="0"/>
              </a:rPr>
              <a:t>Biodegradable COD </a:t>
            </a:r>
            <a:r>
              <a:rPr lang="es-ES" sz="1400" dirty="0">
                <a:latin typeface="Calibri" pitchFamily="34" charset="0"/>
              </a:rPr>
              <a:t>(mg O</a:t>
            </a:r>
            <a:r>
              <a:rPr lang="es-ES" sz="1400" baseline="-20000" dirty="0">
                <a:latin typeface="Calibri" pitchFamily="34" charset="0"/>
              </a:rPr>
              <a:t>2</a:t>
            </a:r>
            <a:r>
              <a:rPr lang="es-ES" sz="1400" dirty="0">
                <a:latin typeface="Calibri" pitchFamily="34" charset="0"/>
              </a:rPr>
              <a:t>/l)</a:t>
            </a:r>
          </a:p>
          <a:p>
            <a:pPr>
              <a:defRPr/>
            </a:pPr>
            <a:r>
              <a:rPr lang="en-GB" sz="1400" dirty="0">
                <a:latin typeface="Calibri" pitchFamily="34" charset="0"/>
              </a:rPr>
              <a:t>Biodegradable  or soluble readily biodegradable COD fraction, based on Rs measurements integration from a mixture of activated sludge and biodegradable sample.</a:t>
            </a:r>
          </a:p>
          <a:p>
            <a:pPr>
              <a:defRPr/>
            </a:pPr>
            <a:r>
              <a:rPr lang="es-ES" sz="1400" b="1" dirty="0">
                <a:latin typeface="Calibri" pitchFamily="34" charset="0"/>
              </a:rPr>
              <a:t>U</a:t>
            </a:r>
            <a:r>
              <a:rPr lang="es-ES" sz="1400" dirty="0">
                <a:latin typeface="Calibri" pitchFamily="34" charset="0"/>
              </a:rPr>
              <a:t>: </a:t>
            </a:r>
            <a:r>
              <a:rPr lang="es-ES" sz="1400" b="1" dirty="0">
                <a:latin typeface="Calibri" pitchFamily="34" charset="0"/>
              </a:rPr>
              <a:t>COD </a:t>
            </a:r>
            <a:r>
              <a:rPr lang="es-ES" sz="1400" b="1" dirty="0" err="1">
                <a:latin typeface="Calibri" pitchFamily="34" charset="0"/>
              </a:rPr>
              <a:t>removal</a:t>
            </a:r>
            <a:r>
              <a:rPr lang="es-ES" sz="1400" b="1" dirty="0">
                <a:latin typeface="Calibri" pitchFamily="34" charset="0"/>
              </a:rPr>
              <a:t> </a:t>
            </a:r>
            <a:r>
              <a:rPr lang="es-ES" sz="1400" b="1" dirty="0" err="1">
                <a:latin typeface="Calibri" pitchFamily="34" charset="0"/>
              </a:rPr>
              <a:t>rate</a:t>
            </a:r>
            <a:r>
              <a:rPr lang="es-ES" sz="1400" b="1" dirty="0">
                <a:latin typeface="Calibri" pitchFamily="34" charset="0"/>
              </a:rPr>
              <a:t> </a:t>
            </a:r>
            <a:r>
              <a:rPr lang="es-ES" sz="1400" dirty="0">
                <a:latin typeface="Calibri" pitchFamily="34" charset="0"/>
              </a:rPr>
              <a:t>(mg COD/</a:t>
            </a:r>
            <a:r>
              <a:rPr lang="es-ES" sz="1400" dirty="0" err="1">
                <a:latin typeface="Calibri" pitchFamily="34" charset="0"/>
              </a:rPr>
              <a:t>l,h</a:t>
            </a:r>
            <a:r>
              <a:rPr lang="es-ES" sz="1400" dirty="0">
                <a:latin typeface="Calibri" pitchFamily="34" charset="0"/>
              </a:rPr>
              <a:t>)</a:t>
            </a:r>
            <a:endParaRPr lang="es-ES" sz="1400" b="1" dirty="0">
              <a:latin typeface="Calibri" pitchFamily="34" charset="0"/>
            </a:endParaRPr>
          </a:p>
          <a:p>
            <a:pPr>
              <a:defRPr/>
            </a:pPr>
            <a:r>
              <a:rPr lang="es-ES" sz="1400" dirty="0" err="1">
                <a:latin typeface="Calibri" pitchFamily="34" charset="0"/>
              </a:rPr>
              <a:t>Speed</a:t>
            </a:r>
            <a:r>
              <a:rPr lang="es-ES" sz="1400" dirty="0">
                <a:latin typeface="Calibri" pitchFamily="34" charset="0"/>
              </a:rPr>
              <a:t> at </a:t>
            </a:r>
            <a:r>
              <a:rPr lang="es-ES" sz="1400" dirty="0" err="1">
                <a:latin typeface="Calibri" pitchFamily="34" charset="0"/>
              </a:rPr>
              <a:t>which</a:t>
            </a:r>
            <a:r>
              <a:rPr lang="es-ES" sz="1400" dirty="0">
                <a:latin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</a:rPr>
              <a:t>the</a:t>
            </a:r>
            <a:r>
              <a:rPr lang="es-ES" sz="1400" dirty="0">
                <a:latin typeface="Calibri" pitchFamily="34" charset="0"/>
              </a:rPr>
              <a:t> COD </a:t>
            </a:r>
            <a:r>
              <a:rPr lang="es-ES" sz="1400" dirty="0" err="1">
                <a:latin typeface="Calibri" pitchFamily="34" charset="0"/>
              </a:rPr>
              <a:t>is</a:t>
            </a:r>
            <a:r>
              <a:rPr lang="es-ES" sz="1400" dirty="0">
                <a:latin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</a:rPr>
              <a:t>being</a:t>
            </a:r>
            <a:r>
              <a:rPr lang="es-ES" sz="1400" dirty="0">
                <a:latin typeface="Calibri" pitchFamily="34" charset="0"/>
              </a:rPr>
              <a:t> removed.</a:t>
            </a:r>
          </a:p>
          <a:p>
            <a:pPr>
              <a:defRPr/>
            </a:pPr>
            <a:r>
              <a:rPr lang="es-ES" sz="1400" b="1" dirty="0">
                <a:latin typeface="Calibri" pitchFamily="34" charset="0"/>
              </a:rPr>
              <a:t>q</a:t>
            </a:r>
            <a:r>
              <a:rPr lang="es-ES" sz="1400" dirty="0">
                <a:latin typeface="Calibri" pitchFamily="34" charset="0"/>
              </a:rPr>
              <a:t>:</a:t>
            </a:r>
            <a:r>
              <a:rPr lang="es-ES" sz="1400" b="1" dirty="0">
                <a:latin typeface="Calibri" pitchFamily="34" charset="0"/>
              </a:rPr>
              <a:t> </a:t>
            </a:r>
            <a:r>
              <a:rPr lang="es-ES" sz="1400" b="1" dirty="0" err="1">
                <a:latin typeface="Calibri" pitchFamily="34" charset="0"/>
              </a:rPr>
              <a:t>Specific</a:t>
            </a:r>
            <a:r>
              <a:rPr lang="es-ES" sz="1400" b="1" dirty="0">
                <a:latin typeface="Calibri" pitchFamily="34" charset="0"/>
              </a:rPr>
              <a:t> COD </a:t>
            </a:r>
            <a:r>
              <a:rPr lang="es-ES" sz="1400" b="1" dirty="0" err="1">
                <a:latin typeface="Calibri" pitchFamily="34" charset="0"/>
              </a:rPr>
              <a:t>removal</a:t>
            </a:r>
            <a:r>
              <a:rPr lang="es-ES" sz="1400" b="1" dirty="0">
                <a:latin typeface="Calibri" pitchFamily="34" charset="0"/>
              </a:rPr>
              <a:t> </a:t>
            </a:r>
            <a:r>
              <a:rPr lang="es-ES" sz="1400" b="1" dirty="0" err="1">
                <a:latin typeface="Calibri" pitchFamily="34" charset="0"/>
              </a:rPr>
              <a:t>rate</a:t>
            </a:r>
            <a:r>
              <a:rPr lang="es-ES" sz="1400" b="1" dirty="0">
                <a:latin typeface="Calibri" pitchFamily="34" charset="0"/>
              </a:rPr>
              <a:t> </a:t>
            </a:r>
            <a:r>
              <a:rPr lang="es-ES" sz="1400" dirty="0">
                <a:latin typeface="Calibri" pitchFamily="34" charset="0"/>
              </a:rPr>
              <a:t>(mg COD/ mg VSS.d)</a:t>
            </a:r>
            <a:endParaRPr lang="es-ES" sz="1400" b="1" dirty="0">
              <a:latin typeface="Calibri" pitchFamily="34" charset="0"/>
            </a:endParaRPr>
          </a:p>
          <a:p>
            <a:pPr>
              <a:defRPr/>
            </a:pPr>
            <a:r>
              <a:rPr lang="es-ES" sz="1400" dirty="0" err="1">
                <a:latin typeface="Calibri" pitchFamily="34" charset="0"/>
              </a:rPr>
              <a:t>Specific</a:t>
            </a:r>
            <a:r>
              <a:rPr lang="es-ES" sz="1400" dirty="0">
                <a:latin typeface="Calibri" pitchFamily="34" charset="0"/>
              </a:rPr>
              <a:t> U </a:t>
            </a:r>
            <a:r>
              <a:rPr lang="es-ES" sz="1400" dirty="0" err="1">
                <a:latin typeface="Calibri" pitchFamily="34" charset="0"/>
              </a:rPr>
              <a:t>referred</a:t>
            </a:r>
            <a:r>
              <a:rPr lang="es-ES" sz="1400" dirty="0">
                <a:latin typeface="Calibri" pitchFamily="34" charset="0"/>
              </a:rPr>
              <a:t> </a:t>
            </a:r>
            <a:r>
              <a:rPr lang="es-ES" sz="1400" dirty="0" err="1">
                <a:latin typeface="Calibri" pitchFamily="34" charset="0"/>
              </a:rPr>
              <a:t>to</a:t>
            </a:r>
            <a:r>
              <a:rPr lang="es-ES" sz="1400" dirty="0">
                <a:latin typeface="Calibri" pitchFamily="34" charset="0"/>
              </a:rPr>
              <a:t> MLVSS </a:t>
            </a:r>
            <a:r>
              <a:rPr lang="es-ES" sz="1400" dirty="0" err="1">
                <a:latin typeface="Calibri" pitchFamily="34" charset="0"/>
              </a:rPr>
              <a:t>concentration</a:t>
            </a:r>
            <a:r>
              <a:rPr lang="es-ES" sz="1400" dirty="0">
                <a:latin typeface="Calibri" pitchFamily="34" charset="0"/>
              </a:rPr>
              <a:t>.</a:t>
            </a:r>
          </a:p>
        </p:txBody>
      </p:sp>
      <p:sp>
        <p:nvSpPr>
          <p:cNvPr id="17" name="16 Flecha derecha"/>
          <p:cNvSpPr/>
          <p:nvPr/>
        </p:nvSpPr>
        <p:spPr>
          <a:xfrm>
            <a:off x="3203575" y="4364038"/>
            <a:ext cx="217488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6" name="17 Grupo"/>
          <p:cNvGrpSpPr/>
          <p:nvPr/>
        </p:nvGrpSpPr>
        <p:grpSpPr>
          <a:xfrm rot="16200000">
            <a:off x="-649200" y="2960576"/>
            <a:ext cx="3312368" cy="504056"/>
            <a:chOff x="467544" y="6093296"/>
            <a:chExt cx="3312368" cy="504056"/>
          </a:xfrm>
          <a:solidFill>
            <a:srgbClr val="99CCFF"/>
          </a:solidFill>
        </p:grpSpPr>
        <p:sp>
          <p:nvSpPr>
            <p:cNvPr id="14" name="13 Rectángulo redondeado"/>
            <p:cNvSpPr/>
            <p:nvPr/>
          </p:nvSpPr>
          <p:spPr>
            <a:xfrm>
              <a:off x="467544" y="6093296"/>
              <a:ext cx="3312368" cy="50405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755576" y="6165304"/>
              <a:ext cx="2736304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b="1" dirty="0"/>
                <a:t>BM </a:t>
              </a:r>
              <a:r>
                <a:rPr lang="es-ES" b="1" dirty="0" err="1"/>
                <a:t>Operation</a:t>
              </a:r>
              <a:r>
                <a:rPr lang="es-ES" b="1" dirty="0"/>
                <a:t> </a:t>
              </a:r>
              <a:r>
                <a:rPr lang="es-ES" b="1" dirty="0" err="1"/>
                <a:t>modes</a:t>
              </a:r>
              <a:endParaRPr lang="es-ES" b="1" dirty="0"/>
            </a:p>
          </p:txBody>
        </p:sp>
      </p:grpSp>
      <p:sp>
        <p:nvSpPr>
          <p:cNvPr id="19" name="18 Flecha derecha"/>
          <p:cNvSpPr/>
          <p:nvPr/>
        </p:nvSpPr>
        <p:spPr>
          <a:xfrm>
            <a:off x="1331913" y="1700213"/>
            <a:ext cx="21590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0" name="19 Flecha derecha"/>
          <p:cNvSpPr/>
          <p:nvPr/>
        </p:nvSpPr>
        <p:spPr>
          <a:xfrm>
            <a:off x="1331913" y="4364038"/>
            <a:ext cx="215900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A9050EF5-6EED-41F1-AF9C-00E548B7903F}" type="slidenum">
              <a:rPr lang="es-ES" smtClean="0"/>
              <a:pPr/>
              <a:t>6</a:t>
            </a:fld>
            <a:endParaRPr lang="es-ES" smtClean="0"/>
          </a:p>
        </p:txBody>
      </p:sp>
      <p:sp>
        <p:nvSpPr>
          <p:cNvPr id="27651" name="3 CuadroTexto"/>
          <p:cNvSpPr txBox="1">
            <a:spLocks noChangeArrowheads="1"/>
          </p:cNvSpPr>
          <p:nvPr/>
        </p:nvSpPr>
        <p:spPr bwMode="auto">
          <a:xfrm>
            <a:off x="971550" y="2492375"/>
            <a:ext cx="7358063" cy="7937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Essential COD </a:t>
            </a:r>
            <a:r>
              <a:rPr lang="es-ES_tradnl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fractions</a:t>
            </a:r>
            <a:endParaRPr lang="es-ES_tradnl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s-ES_tradnl" sz="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5805488"/>
            <a:ext cx="140176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814C72C8-3878-45FA-B17E-9494C9A9CE11}" type="slidenum">
              <a:rPr lang="es-ES" smtClean="0"/>
              <a:pPr/>
              <a:t>7</a:t>
            </a:fld>
            <a:endParaRPr lang="es-ES" smtClean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39750" y="115888"/>
            <a:ext cx="806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sz="2000" b="1" smtClean="0">
                <a:latin typeface="Calibri" pitchFamily="34" charset="0"/>
                <a:cs typeface="+mn-cs"/>
              </a:rPr>
              <a:t>Wastewater </a:t>
            </a:r>
            <a:r>
              <a:rPr lang="es-ES" sz="2000" b="1" dirty="0">
                <a:latin typeface="Calibri" pitchFamily="34" charset="0"/>
                <a:cs typeface="+mn-cs"/>
              </a:rPr>
              <a:t>Biodegradable and </a:t>
            </a:r>
            <a:r>
              <a:rPr lang="es-ES" sz="2000" b="1">
                <a:latin typeface="Calibri" pitchFamily="34" charset="0"/>
                <a:cs typeface="+mn-cs"/>
              </a:rPr>
              <a:t>non-biodegradable </a:t>
            </a:r>
            <a:r>
              <a:rPr lang="es-ES" sz="2000" b="1" smtClean="0">
                <a:latin typeface="Calibri" pitchFamily="34" charset="0"/>
                <a:cs typeface="+mn-cs"/>
              </a:rPr>
              <a:t>COD fractions</a:t>
            </a:r>
            <a:endParaRPr lang="es-ES" sz="2000" b="1" dirty="0">
              <a:latin typeface="Calibri" pitchFamily="34" charset="0"/>
              <a:cs typeface="+mn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004048" y="1700808"/>
            <a:ext cx="2304256" cy="5663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smtClean="0">
                <a:latin typeface="Calibri" pitchFamily="34" charset="0"/>
                <a:cs typeface="Calibri" pitchFamily="34" charset="0"/>
              </a:rPr>
              <a:t>sbCOD (X</a:t>
            </a:r>
            <a:r>
              <a:rPr lang="es-ES" sz="1400" b="1" baseline="-20000" smtClean="0">
                <a:latin typeface="Calibri" pitchFamily="34" charset="0"/>
                <a:cs typeface="Calibri" pitchFamily="34" charset="0"/>
              </a:rPr>
              <a:t>S</a:t>
            </a:r>
            <a:r>
              <a:rPr lang="es-ES" sz="1400" b="1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algn="ctr"/>
            <a:r>
              <a:rPr lang="es-ES" sz="1400" smtClean="0">
                <a:latin typeface="Calibri" pitchFamily="34" charset="0"/>
                <a:cs typeface="Calibri" pitchFamily="34" charset="0"/>
              </a:rPr>
              <a:t>slowly  biodegradable COD</a:t>
            </a:r>
            <a:endParaRPr lang="es-ES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059832" y="2204864"/>
            <a:ext cx="1728192" cy="5663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smtClean="0">
                <a:latin typeface="Calibri" pitchFamily="34" charset="0"/>
                <a:cs typeface="Calibri" pitchFamily="34" charset="0"/>
              </a:rPr>
              <a:t>bCOD </a:t>
            </a:r>
          </a:p>
          <a:p>
            <a:pPr algn="ctr"/>
            <a:r>
              <a:rPr lang="es-ES" sz="1400" smtClean="0">
                <a:latin typeface="Calibri" pitchFamily="34" charset="0"/>
                <a:cs typeface="Calibri" pitchFamily="34" charset="0"/>
              </a:rPr>
              <a:t>biodegradable COD</a:t>
            </a:r>
            <a:endParaRPr lang="es-ES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059832" y="3645024"/>
            <a:ext cx="2088232" cy="5663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smtClean="0">
                <a:latin typeface="Calibri" pitchFamily="34" charset="0"/>
                <a:cs typeface="Calibri" pitchFamily="34" charset="0"/>
              </a:rPr>
              <a:t>nbCOD </a:t>
            </a:r>
          </a:p>
          <a:p>
            <a:pPr algn="ctr"/>
            <a:r>
              <a:rPr lang="es-ES" sz="1400">
                <a:latin typeface="Calibri" pitchFamily="34" charset="0"/>
                <a:cs typeface="Calibri" pitchFamily="34" charset="0"/>
              </a:rPr>
              <a:t>n</a:t>
            </a:r>
            <a:r>
              <a:rPr lang="es-ES" sz="1400" smtClean="0">
                <a:latin typeface="Calibri" pitchFamily="34" charset="0"/>
                <a:cs typeface="Calibri" pitchFamily="34" charset="0"/>
              </a:rPr>
              <a:t>on-biodegradable COD</a:t>
            </a:r>
            <a:endParaRPr lang="es-ES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547664" y="2924944"/>
            <a:ext cx="1224136" cy="5663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smtClean="0">
                <a:latin typeface="Calibri" pitchFamily="34" charset="0"/>
                <a:cs typeface="Calibri" pitchFamily="34" charset="0"/>
              </a:rPr>
              <a:t>COD </a:t>
            </a:r>
          </a:p>
          <a:p>
            <a:pPr algn="ctr"/>
            <a:r>
              <a:rPr lang="es-ES" sz="1400" smtClean="0">
                <a:latin typeface="Calibri" pitchFamily="34" charset="0"/>
                <a:cs typeface="Calibri" pitchFamily="34" charset="0"/>
              </a:rPr>
              <a:t>Total COD</a:t>
            </a:r>
            <a:endParaRPr lang="es-ES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220072" y="2276872"/>
            <a:ext cx="1728192" cy="276999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s-ES" sz="1200" b="1" smtClean="0">
                <a:latin typeface="Calibri" pitchFamily="34" charset="0"/>
                <a:cs typeface="Calibri" pitchFamily="34" charset="0"/>
              </a:rPr>
              <a:t>sbCOD</a:t>
            </a:r>
            <a:r>
              <a:rPr lang="es-ES" sz="1200" smtClean="0">
                <a:latin typeface="Calibri" pitchFamily="34" charset="0"/>
                <a:cs typeface="Calibri" pitchFamily="34" charset="0"/>
              </a:rPr>
              <a:t> = bCOD – rbCOD    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5004048" y="2708920"/>
            <a:ext cx="2304256" cy="5663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smtClean="0">
                <a:latin typeface="Calibri" pitchFamily="34" charset="0"/>
                <a:cs typeface="Calibri" pitchFamily="34" charset="0"/>
              </a:rPr>
              <a:t>rbCOD (S</a:t>
            </a:r>
            <a:r>
              <a:rPr lang="es-ES" sz="1400" b="1" baseline="-20000" smtClean="0">
                <a:latin typeface="Calibri" pitchFamily="34" charset="0"/>
                <a:cs typeface="Calibri" pitchFamily="34" charset="0"/>
              </a:rPr>
              <a:t>S</a:t>
            </a:r>
            <a:r>
              <a:rPr lang="es-ES" sz="1400" b="1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algn="ctr"/>
            <a:r>
              <a:rPr lang="es-ES" sz="1400" smtClean="0">
                <a:latin typeface="Calibri" pitchFamily="34" charset="0"/>
                <a:cs typeface="Calibri" pitchFamily="34" charset="0"/>
              </a:rPr>
              <a:t>readily biodegradable COD</a:t>
            </a:r>
            <a:endParaRPr lang="es-ES" sz="14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2" name="31 Conector angular"/>
          <p:cNvCxnSpPr>
            <a:stCxn id="11" idx="3"/>
            <a:endCxn id="9" idx="1"/>
          </p:cNvCxnSpPr>
          <p:nvPr/>
        </p:nvCxnSpPr>
        <p:spPr>
          <a:xfrm flipV="1">
            <a:off x="2771800" y="2488019"/>
            <a:ext cx="288032" cy="72008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34" name="33 Conector angular"/>
          <p:cNvCxnSpPr>
            <a:stCxn id="11" idx="3"/>
            <a:endCxn id="10" idx="1"/>
          </p:cNvCxnSpPr>
          <p:nvPr/>
        </p:nvCxnSpPr>
        <p:spPr>
          <a:xfrm>
            <a:off x="2771800" y="3208099"/>
            <a:ext cx="288032" cy="72008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36" name="35 Conector angular"/>
          <p:cNvCxnSpPr>
            <a:endCxn id="5" idx="1"/>
          </p:cNvCxnSpPr>
          <p:nvPr/>
        </p:nvCxnSpPr>
        <p:spPr>
          <a:xfrm flipV="1">
            <a:off x="4788024" y="1983963"/>
            <a:ext cx="216024" cy="53976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38" name="37 Conector angular"/>
          <p:cNvCxnSpPr>
            <a:endCxn id="13" idx="1"/>
          </p:cNvCxnSpPr>
          <p:nvPr/>
        </p:nvCxnSpPr>
        <p:spPr>
          <a:xfrm>
            <a:off x="4788024" y="2523732"/>
            <a:ext cx="216024" cy="46834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82" name="81 Rectángulo"/>
          <p:cNvSpPr/>
          <p:nvPr/>
        </p:nvSpPr>
        <p:spPr>
          <a:xfrm>
            <a:off x="467544" y="620688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smtClean="0">
                <a:latin typeface="Calibri" pitchFamily="34" charset="0"/>
                <a:cs typeface="Calibri" pitchFamily="34" charset="0"/>
              </a:rPr>
              <a:t>COD fractions in the influent wastewater composition has a significant impact on the wastewater treatment operation and performance.</a:t>
            </a:r>
            <a:endParaRPr lang="es-ES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3275856" y="4221088"/>
            <a:ext cx="1584176" cy="276999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s-ES" sz="1200" b="1" smtClean="0">
                <a:latin typeface="Calibri" pitchFamily="34" charset="0"/>
                <a:cs typeface="Calibri" pitchFamily="34" charset="0"/>
              </a:rPr>
              <a:t>nbCOD</a:t>
            </a:r>
            <a:r>
              <a:rPr lang="es-ES" sz="1200" smtClean="0">
                <a:latin typeface="Calibri" pitchFamily="34" charset="0"/>
                <a:cs typeface="Calibri" pitchFamily="34" charset="0"/>
              </a:rPr>
              <a:t> = COD – bCOD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024C6211-7201-49B3-B5C9-F8AD8BB39B35}" type="slidenum">
              <a:rPr lang="es-ES" smtClean="0"/>
              <a:pPr/>
              <a:t>8</a:t>
            </a:fld>
            <a:endParaRPr lang="es-ES" smtClean="0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68313" y="115888"/>
            <a:ext cx="8207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sz="2000" b="1" dirty="0">
                <a:latin typeface="Calibri" pitchFamily="34" charset="0"/>
                <a:cs typeface="+mn-cs"/>
              </a:rPr>
              <a:t>II. </a:t>
            </a:r>
            <a:r>
              <a:rPr lang="es-ES" sz="2000" b="1" dirty="0" err="1">
                <a:latin typeface="Calibri" pitchFamily="34" charset="0"/>
                <a:cs typeface="+mn-cs"/>
              </a:rPr>
              <a:t>Wastewater</a:t>
            </a:r>
            <a:r>
              <a:rPr lang="es-ES" sz="2000" b="1" dirty="0">
                <a:latin typeface="Calibri" pitchFamily="34" charset="0"/>
                <a:cs typeface="+mn-cs"/>
              </a:rPr>
              <a:t> biodegradable and non-biodegradable </a:t>
            </a:r>
            <a:r>
              <a:rPr lang="es-ES" sz="2000" b="1" dirty="0" err="1">
                <a:latin typeface="Calibri" pitchFamily="34" charset="0"/>
                <a:cs typeface="+mn-cs"/>
              </a:rPr>
              <a:t>fractions</a:t>
            </a:r>
            <a:endParaRPr lang="es-ES" sz="2000" b="1" dirty="0">
              <a:latin typeface="Calibri" pitchFamily="34" charset="0"/>
              <a:cs typeface="+mn-cs"/>
            </a:endParaRPr>
          </a:p>
        </p:txBody>
      </p:sp>
      <p:sp>
        <p:nvSpPr>
          <p:cNvPr id="5125" name="6 Rectángulo"/>
          <p:cNvSpPr>
            <a:spLocks noChangeArrowheads="1"/>
          </p:cNvSpPr>
          <p:nvPr/>
        </p:nvSpPr>
        <p:spPr bwMode="auto">
          <a:xfrm>
            <a:off x="468313" y="5805488"/>
            <a:ext cx="79914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100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Note: Non-biodegradable COD = Unbiodegradble COD = Inert </a:t>
            </a:r>
            <a:r>
              <a:rPr lang="es-ES" sz="100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COD = Refractory COD </a:t>
            </a:r>
            <a:endParaRPr lang="es-ES" sz="100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284984"/>
            <a:ext cx="65722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692696"/>
            <a:ext cx="68675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D6D57BBF-BA8D-4DD9-AA0F-FA9075BCC865}" type="slidenum">
              <a:rPr lang="es-ES" smtClean="0"/>
              <a:pPr/>
              <a:t>9</a:t>
            </a:fld>
            <a:endParaRPr lang="es-ES" smtClean="0"/>
          </a:p>
        </p:txBody>
      </p:sp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323528" y="116632"/>
            <a:ext cx="82073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GB" sz="2000" b="1">
                <a:latin typeface="Calibri" pitchFamily="34" charset="0"/>
                <a:ea typeface="Times New Roman" pitchFamily="18" charset="0"/>
                <a:cs typeface="Calibri" pitchFamily="34" charset="0"/>
              </a:rPr>
              <a:t>Why biodegradable COD rather than</a:t>
            </a:r>
            <a:r>
              <a:rPr lang="en-US" sz="2000" b="1">
                <a:latin typeface="Calibri" pitchFamily="34" charset="0"/>
                <a:ea typeface="Times New Roman" pitchFamily="18" charset="0"/>
                <a:cs typeface="Calibri" pitchFamily="34" charset="0"/>
              </a:rPr>
              <a:t> BOD ?</a:t>
            </a:r>
          </a:p>
        </p:txBody>
      </p:sp>
      <p:sp>
        <p:nvSpPr>
          <p:cNvPr id="6148" name="3 CuadroTexto"/>
          <p:cNvSpPr txBox="1">
            <a:spLocks noChangeArrowheads="1"/>
          </p:cNvSpPr>
          <p:nvPr/>
        </p:nvSpPr>
        <p:spPr bwMode="auto">
          <a:xfrm>
            <a:off x="539750" y="981075"/>
            <a:ext cx="8208963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  <a:cs typeface="Calibri" pitchFamily="34" charset="0"/>
              </a:rPr>
              <a:t>BOD only measures the organics used for respiration and  ignores what is converted to bacterial biomass</a:t>
            </a:r>
          </a:p>
          <a:p>
            <a:endParaRPr lang="en-US" sz="1400">
              <a:latin typeface="Calibri" pitchFamily="34" charset="0"/>
              <a:cs typeface="Calibri" pitchFamily="34" charset="0"/>
            </a:endParaRPr>
          </a:p>
          <a:p>
            <a:endParaRPr lang="en-US" sz="1400">
              <a:latin typeface="Calibri" pitchFamily="34" charset="0"/>
              <a:cs typeface="Calibri" pitchFamily="34" charset="0"/>
            </a:endParaRPr>
          </a:p>
          <a:p>
            <a:endParaRPr lang="en-US" sz="1400">
              <a:latin typeface="Calibri" pitchFamily="34" charset="0"/>
              <a:cs typeface="Calibri" pitchFamily="34" charset="0"/>
            </a:endParaRPr>
          </a:p>
          <a:p>
            <a:endParaRPr lang="en-US" sz="1400">
              <a:latin typeface="Calibri" pitchFamily="34" charset="0"/>
              <a:cs typeface="Calibri" pitchFamily="34" charset="0"/>
            </a:endParaRPr>
          </a:p>
          <a:p>
            <a:endParaRPr lang="en-US" sz="1400">
              <a:latin typeface="Calibri" pitchFamily="34" charset="0"/>
              <a:cs typeface="Calibri" pitchFamily="34" charset="0"/>
            </a:endParaRPr>
          </a:p>
          <a:p>
            <a:endParaRPr lang="en-US" sz="1400">
              <a:latin typeface="Calibri" pitchFamily="34" charset="0"/>
              <a:cs typeface="Calibri" pitchFamily="34" charset="0"/>
            </a:endParaRPr>
          </a:p>
          <a:p>
            <a:endParaRPr lang="en-US" sz="1400">
              <a:latin typeface="Calibri" pitchFamily="34" charset="0"/>
              <a:cs typeface="Calibri" pitchFamily="34" charset="0"/>
            </a:endParaRPr>
          </a:p>
          <a:p>
            <a:r>
              <a:rPr lang="en-US" sz="1400">
                <a:latin typeface="Calibri" pitchFamily="34" charset="0"/>
                <a:cs typeface="Calibri" pitchFamily="34" charset="0"/>
              </a:rPr>
              <a:t>BOD Ignores the unbiodegradable carbonaceous matter</a:t>
            </a:r>
          </a:p>
          <a:p>
            <a:endParaRPr lang="en-US" sz="1400">
              <a:latin typeface="Calibri" pitchFamily="34" charset="0"/>
              <a:cs typeface="Calibri" pitchFamily="34" charset="0"/>
            </a:endParaRPr>
          </a:p>
          <a:p>
            <a:endParaRPr lang="en-US" sz="1400">
              <a:latin typeface="Calibri" pitchFamily="34" charset="0"/>
              <a:cs typeface="Calibri" pitchFamily="34" charset="0"/>
            </a:endParaRPr>
          </a:p>
          <a:p>
            <a:endParaRPr lang="en-US" sz="1400" b="1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endParaRPr lang="en-GB" sz="1400" b="1"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485900"/>
            <a:ext cx="4581525" cy="1068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3502025"/>
            <a:ext cx="5676900" cy="676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nd_0246_slide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ema de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e Office 1">
        <a:dk1>
          <a:srgbClr val="000000"/>
        </a:dk1>
        <a:lt1>
          <a:srgbClr val="9CDFFF"/>
        </a:lt1>
        <a:dk2>
          <a:srgbClr val="000000"/>
        </a:dk2>
        <a:lt2>
          <a:srgbClr val="808080"/>
        </a:lt2>
        <a:accent1>
          <a:srgbClr val="C2EBFF"/>
        </a:accent1>
        <a:accent2>
          <a:srgbClr val="05A9FF"/>
        </a:accent2>
        <a:accent3>
          <a:srgbClr val="CBECFF"/>
        </a:accent3>
        <a:accent4>
          <a:srgbClr val="000000"/>
        </a:accent4>
        <a:accent5>
          <a:srgbClr val="DDF3FF"/>
        </a:accent5>
        <a:accent6>
          <a:srgbClr val="0499E7"/>
        </a:accent6>
        <a:hlink>
          <a:srgbClr val="004D75"/>
        </a:hlink>
        <a:folHlink>
          <a:srgbClr val="0A45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9CDFFF"/>
        </a:lt1>
        <a:dk2>
          <a:srgbClr val="000000"/>
        </a:dk2>
        <a:lt2>
          <a:srgbClr val="808080"/>
        </a:lt2>
        <a:accent1>
          <a:srgbClr val="05FF0B"/>
        </a:accent1>
        <a:accent2>
          <a:srgbClr val="055DFF"/>
        </a:accent2>
        <a:accent3>
          <a:srgbClr val="CBECFF"/>
        </a:accent3>
        <a:accent4>
          <a:srgbClr val="000000"/>
        </a:accent4>
        <a:accent5>
          <a:srgbClr val="AAFFAA"/>
        </a:accent5>
        <a:accent6>
          <a:srgbClr val="0453E7"/>
        </a:accent6>
        <a:hlink>
          <a:srgbClr val="007506"/>
        </a:hlink>
        <a:folHlink>
          <a:srgbClr val="0050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9CDFFF"/>
        </a:lt1>
        <a:dk2>
          <a:srgbClr val="000000"/>
        </a:dk2>
        <a:lt2>
          <a:srgbClr val="808080"/>
        </a:lt2>
        <a:accent1>
          <a:srgbClr val="FF9E05"/>
        </a:accent1>
        <a:accent2>
          <a:srgbClr val="FF1205"/>
        </a:accent2>
        <a:accent3>
          <a:srgbClr val="CBECFF"/>
        </a:accent3>
        <a:accent4>
          <a:srgbClr val="000000"/>
        </a:accent4>
        <a:accent5>
          <a:srgbClr val="FFCCAA"/>
        </a:accent5>
        <a:accent6>
          <a:srgbClr val="E70F04"/>
        </a:accent6>
        <a:hlink>
          <a:srgbClr val="005375"/>
        </a:hlink>
        <a:folHlink>
          <a:srgbClr val="7507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9CDFFF"/>
        </a:lt1>
        <a:dk2>
          <a:srgbClr val="000000"/>
        </a:dk2>
        <a:lt2>
          <a:srgbClr val="808080"/>
        </a:lt2>
        <a:accent1>
          <a:srgbClr val="FAFF05"/>
        </a:accent1>
        <a:accent2>
          <a:srgbClr val="FF6B05"/>
        </a:accent2>
        <a:accent3>
          <a:srgbClr val="CBECFF"/>
        </a:accent3>
        <a:accent4>
          <a:srgbClr val="000000"/>
        </a:accent4>
        <a:accent5>
          <a:srgbClr val="FCFFAA"/>
        </a:accent5>
        <a:accent6>
          <a:srgbClr val="E76004"/>
        </a:accent6>
        <a:hlink>
          <a:srgbClr val="490075"/>
        </a:hlink>
        <a:folHlink>
          <a:srgbClr val="004F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2EBFF"/>
        </a:accent1>
        <a:accent2>
          <a:srgbClr val="05A9FF"/>
        </a:accent2>
        <a:accent3>
          <a:srgbClr val="FFFFFF"/>
        </a:accent3>
        <a:accent4>
          <a:srgbClr val="000000"/>
        </a:accent4>
        <a:accent5>
          <a:srgbClr val="DDF3FF"/>
        </a:accent5>
        <a:accent6>
          <a:srgbClr val="0499E7"/>
        </a:accent6>
        <a:hlink>
          <a:srgbClr val="004D75"/>
        </a:hlink>
        <a:folHlink>
          <a:srgbClr val="0A45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5FF0B"/>
        </a:accent1>
        <a:accent2>
          <a:srgbClr val="055DFF"/>
        </a:accent2>
        <a:accent3>
          <a:srgbClr val="FFFFFF"/>
        </a:accent3>
        <a:accent4>
          <a:srgbClr val="000000"/>
        </a:accent4>
        <a:accent5>
          <a:srgbClr val="AAFFAA"/>
        </a:accent5>
        <a:accent6>
          <a:srgbClr val="0453E7"/>
        </a:accent6>
        <a:hlink>
          <a:srgbClr val="007506"/>
        </a:hlink>
        <a:folHlink>
          <a:srgbClr val="0050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E05"/>
        </a:accent1>
        <a:accent2>
          <a:srgbClr val="FF1205"/>
        </a:accent2>
        <a:accent3>
          <a:srgbClr val="FFFFFF"/>
        </a:accent3>
        <a:accent4>
          <a:srgbClr val="000000"/>
        </a:accent4>
        <a:accent5>
          <a:srgbClr val="FFCCAA"/>
        </a:accent5>
        <a:accent6>
          <a:srgbClr val="E70F04"/>
        </a:accent6>
        <a:hlink>
          <a:srgbClr val="005375"/>
        </a:hlink>
        <a:folHlink>
          <a:srgbClr val="7507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AFF05"/>
        </a:accent1>
        <a:accent2>
          <a:srgbClr val="FF6B05"/>
        </a:accent2>
        <a:accent3>
          <a:srgbClr val="FFFFFF"/>
        </a:accent3>
        <a:accent4>
          <a:srgbClr val="000000"/>
        </a:accent4>
        <a:accent5>
          <a:srgbClr val="FCFFAA"/>
        </a:accent5>
        <a:accent6>
          <a:srgbClr val="E76004"/>
        </a:accent6>
        <a:hlink>
          <a:srgbClr val="490075"/>
        </a:hlink>
        <a:folHlink>
          <a:srgbClr val="004F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18571</TotalTime>
  <Words>2045</Words>
  <Application>Microsoft Office PowerPoint</Application>
  <PresentationFormat>Presentación en pantalla (4:3)</PresentationFormat>
  <Paragraphs>238</Paragraphs>
  <Slides>25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  <vt:variant>
        <vt:lpstr>Presentaciones personalizadas</vt:lpstr>
      </vt:variant>
      <vt:variant>
        <vt:i4>1</vt:i4>
      </vt:variant>
    </vt:vector>
  </HeadingPairs>
  <TitlesOfParts>
    <vt:vector size="27" baseType="lpstr">
      <vt:lpstr>ind_0246_slide</vt:lpstr>
      <vt:lpstr>BM Respirometry System  for essential COD fractionation  in wastewater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Ponencia resumen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ordenador</dc:creator>
  <cp:lastModifiedBy>Usuario</cp:lastModifiedBy>
  <cp:revision>1728</cp:revision>
  <dcterms:created xsi:type="dcterms:W3CDTF">2008-05-11T06:59:06Z</dcterms:created>
  <dcterms:modified xsi:type="dcterms:W3CDTF">2023-03-05T16:51:55Z</dcterms:modified>
</cp:coreProperties>
</file>